
<file path=[Content_Types].xml><?xml version="1.0" encoding="utf-8"?>
<Types xmlns="http://schemas.openxmlformats.org/package/2006/content-types">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2">
  <p:sldMasterIdLst>
    <p:sldMasterId id="2147483681" r:id="rId4"/>
    <p:sldMasterId id="2147483703" r:id="rId5"/>
  </p:sldMasterIdLst>
  <p:notesMasterIdLst>
    <p:notesMasterId r:id="rId70"/>
  </p:notesMasterIdLst>
  <p:handoutMasterIdLst>
    <p:handoutMasterId r:id="rId71"/>
  </p:handoutMasterIdLst>
  <p:sldIdLst>
    <p:sldId id="268" r:id="rId6"/>
    <p:sldId id="271" r:id="rId7"/>
    <p:sldId id="279" r:id="rId8"/>
    <p:sldId id="281" r:id="rId9"/>
    <p:sldId id="343" r:id="rId10"/>
    <p:sldId id="272" r:id="rId11"/>
    <p:sldId id="286" r:id="rId12"/>
    <p:sldId id="275" r:id="rId13"/>
    <p:sldId id="277" r:id="rId14"/>
    <p:sldId id="321" r:id="rId15"/>
    <p:sldId id="331" r:id="rId16"/>
    <p:sldId id="341" r:id="rId17"/>
    <p:sldId id="337" r:id="rId18"/>
    <p:sldId id="344" r:id="rId19"/>
    <p:sldId id="334" r:id="rId20"/>
    <p:sldId id="340" r:id="rId21"/>
    <p:sldId id="345" r:id="rId22"/>
    <p:sldId id="290" r:id="rId23"/>
    <p:sldId id="291" r:id="rId24"/>
    <p:sldId id="318" r:id="rId25"/>
    <p:sldId id="319" r:id="rId26"/>
    <p:sldId id="320" r:id="rId27"/>
    <p:sldId id="333" r:id="rId28"/>
    <p:sldId id="342" r:id="rId29"/>
    <p:sldId id="338" r:id="rId30"/>
    <p:sldId id="335" r:id="rId31"/>
    <p:sldId id="336" r:id="rId32"/>
    <p:sldId id="339" r:id="rId33"/>
    <p:sldId id="346" r:id="rId34"/>
    <p:sldId id="332" r:id="rId35"/>
    <p:sldId id="329" r:id="rId36"/>
    <p:sldId id="347" r:id="rId37"/>
    <p:sldId id="330" r:id="rId38"/>
    <p:sldId id="380" r:id="rId39"/>
    <p:sldId id="369" r:id="rId40"/>
    <p:sldId id="322" r:id="rId41"/>
    <p:sldId id="381" r:id="rId42"/>
    <p:sldId id="375" r:id="rId43"/>
    <p:sldId id="376" r:id="rId44"/>
    <p:sldId id="382" r:id="rId45"/>
    <p:sldId id="378" r:id="rId46"/>
    <p:sldId id="379" r:id="rId47"/>
    <p:sldId id="357" r:id="rId48"/>
    <p:sldId id="351" r:id="rId49"/>
    <p:sldId id="352" r:id="rId50"/>
    <p:sldId id="353" r:id="rId51"/>
    <p:sldId id="354" r:id="rId52"/>
    <p:sldId id="356" r:id="rId53"/>
    <p:sldId id="358" r:id="rId54"/>
    <p:sldId id="360" r:id="rId55"/>
    <p:sldId id="383" r:id="rId56"/>
    <p:sldId id="361" r:id="rId57"/>
    <p:sldId id="359" r:id="rId58"/>
    <p:sldId id="365" r:id="rId59"/>
    <p:sldId id="385" r:id="rId60"/>
    <p:sldId id="386" r:id="rId61"/>
    <p:sldId id="377" r:id="rId62"/>
    <p:sldId id="362" r:id="rId63"/>
    <p:sldId id="363" r:id="rId64"/>
    <p:sldId id="364" r:id="rId65"/>
    <p:sldId id="366" r:id="rId66"/>
    <p:sldId id="367" r:id="rId67"/>
    <p:sldId id="368" r:id="rId68"/>
    <p:sldId id="348"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456" userDrawn="1">
          <p15:clr>
            <a:srgbClr val="A4A3A4"/>
          </p15:clr>
        </p15:guide>
        <p15:guide id="4" pos="7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EB5"/>
    <a:srgbClr val="A4804A"/>
    <a:srgbClr val="7BEBD8"/>
    <a:srgbClr val="8335E5"/>
    <a:srgbClr val="6B8DE1"/>
    <a:srgbClr val="6C92E1"/>
    <a:srgbClr val="6313DC"/>
    <a:srgbClr val="1E3ADA"/>
    <a:srgbClr val="030553"/>
    <a:srgbClr val="7D4B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4652" autoAdjust="0"/>
  </p:normalViewPr>
  <p:slideViewPr>
    <p:cSldViewPr snapToGrid="0" showGuides="1">
      <p:cViewPr varScale="1">
        <p:scale>
          <a:sx n="90" d="100"/>
          <a:sy n="90" d="100"/>
        </p:scale>
        <p:origin x="586" y="67"/>
      </p:cViewPr>
      <p:guideLst>
        <p:guide orient="horz" pos="2064"/>
        <p:guide pos="3840"/>
        <p:guide pos="456"/>
        <p:guide pos="7200"/>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F506F9-91AB-457B-A321-BA32DFC452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E71BC67-B9B6-41AE-BB4E-51234F2098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9C063D-436A-410C-A490-190D73BB5D3E}" type="datetimeFigureOut">
              <a:rPr lang="en-US" smtClean="0"/>
              <a:t>5/1/2021</a:t>
            </a:fld>
            <a:endParaRPr lang="en-US" dirty="0"/>
          </a:p>
        </p:txBody>
      </p:sp>
      <p:sp>
        <p:nvSpPr>
          <p:cNvPr id="4" name="Footer Placeholder 3">
            <a:extLst>
              <a:ext uri="{FF2B5EF4-FFF2-40B4-BE49-F238E27FC236}">
                <a16:creationId xmlns:a16="http://schemas.microsoft.com/office/drawing/2014/main" id="{A0E2BB79-F5ED-4C7F-A869-D9A323F2CA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40207CB-184F-4400-BBE4-E0B71DE062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28996C-DF1E-45F4-80FD-86472FDB10B8}" type="slidenum">
              <a:rPr lang="en-US" smtClean="0"/>
              <a:t>‹#›</a:t>
            </a:fld>
            <a:endParaRPr lang="en-US" dirty="0"/>
          </a:p>
        </p:txBody>
      </p:sp>
    </p:spTree>
    <p:extLst>
      <p:ext uri="{BB962C8B-B14F-4D97-AF65-F5344CB8AC3E}">
        <p14:creationId xmlns:p14="http://schemas.microsoft.com/office/powerpoint/2010/main" val="14016848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BDD7-4F37-46AB-9A13-BF4D77EDD71D}" type="datetimeFigureOut">
              <a:rPr lang="en-US" smtClean="0"/>
              <a:t>4/30/2021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8F48A-6110-47DA-8521-A1D1FFD22FEF}" type="slidenum">
              <a:rPr lang="en-US" smtClean="0"/>
              <a:t>‹#›</a:t>
            </a:fld>
            <a:endParaRPr lang="en-US" dirty="0"/>
          </a:p>
        </p:txBody>
      </p:sp>
    </p:spTree>
    <p:extLst>
      <p:ext uri="{BB962C8B-B14F-4D97-AF65-F5344CB8AC3E}">
        <p14:creationId xmlns:p14="http://schemas.microsoft.com/office/powerpoint/2010/main" val="345149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atin typeface="Rockwell" panose="020606030202050204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4">
            <a:extLst>
              <a:ext uri="{FF2B5EF4-FFF2-40B4-BE49-F238E27FC236}">
                <a16:creationId xmlns:a16="http://schemas.microsoft.com/office/drawing/2014/main" id="{B2E7B543-5A3E-473C-961E-B87265D14049}"/>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pic>
        <p:nvPicPr>
          <p:cNvPr id="7" name="Picture 6">
            <a:extLst>
              <a:ext uri="{FF2B5EF4-FFF2-40B4-BE49-F238E27FC236}">
                <a16:creationId xmlns:a16="http://schemas.microsoft.com/office/drawing/2014/main" id="{AD6A2BB4-2A1A-403D-AA0F-A498F00AA857}"/>
              </a:ext>
            </a:extLst>
          </p:cNvPr>
          <p:cNvPicPr>
            <a:picLocks noChangeAspect="1"/>
          </p:cNvPicPr>
          <p:nvPr userDrawn="1"/>
        </p:nvPicPr>
        <p:blipFill>
          <a:blip r:embed="rId2"/>
          <a:stretch>
            <a:fillRect/>
          </a:stretch>
        </p:blipFill>
        <p:spPr>
          <a:xfrm>
            <a:off x="3989521" y="5356296"/>
            <a:ext cx="4466197" cy="758681"/>
          </a:xfrm>
          <a:prstGeom prst="rect">
            <a:avLst/>
          </a:prstGeom>
        </p:spPr>
      </p:pic>
    </p:spTree>
    <p:extLst>
      <p:ext uri="{BB962C8B-B14F-4D97-AF65-F5344CB8AC3E}">
        <p14:creationId xmlns:p14="http://schemas.microsoft.com/office/powerpoint/2010/main" val="3423020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atin typeface="Rockwell" panose="020606030202050204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4">
            <a:extLst>
              <a:ext uri="{FF2B5EF4-FFF2-40B4-BE49-F238E27FC236}">
                <a16:creationId xmlns:a16="http://schemas.microsoft.com/office/drawing/2014/main" id="{B2E7B543-5A3E-473C-961E-B87265D14049}"/>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pic>
        <p:nvPicPr>
          <p:cNvPr id="7" name="Picture 6">
            <a:extLst>
              <a:ext uri="{FF2B5EF4-FFF2-40B4-BE49-F238E27FC236}">
                <a16:creationId xmlns:a16="http://schemas.microsoft.com/office/drawing/2014/main" id="{AD6A2BB4-2A1A-403D-AA0F-A498F00AA857}"/>
              </a:ext>
            </a:extLst>
          </p:cNvPr>
          <p:cNvPicPr>
            <a:picLocks noChangeAspect="1"/>
          </p:cNvPicPr>
          <p:nvPr userDrawn="1"/>
        </p:nvPicPr>
        <p:blipFill>
          <a:blip r:embed="rId2"/>
          <a:stretch>
            <a:fillRect/>
          </a:stretch>
        </p:blipFill>
        <p:spPr>
          <a:xfrm>
            <a:off x="4192721" y="5356296"/>
            <a:ext cx="4466197" cy="758681"/>
          </a:xfrm>
          <a:prstGeom prst="rect">
            <a:avLst/>
          </a:prstGeom>
        </p:spPr>
      </p:pic>
    </p:spTree>
    <p:extLst>
      <p:ext uri="{BB962C8B-B14F-4D97-AF65-F5344CB8AC3E}">
        <p14:creationId xmlns:p14="http://schemas.microsoft.com/office/powerpoint/2010/main" val="1210807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map" descr="Map of North America">
            <a:extLst>
              <a:ext uri="{FF2B5EF4-FFF2-40B4-BE49-F238E27FC236}">
                <a16:creationId xmlns:a16="http://schemas.microsoft.com/office/drawing/2014/main" id="{0B992891-D8F4-4D2F-A296-17A253B7E656}"/>
              </a:ext>
            </a:extLst>
          </p:cNvPr>
          <p:cNvSpPr>
            <a:spLocks noChangeAspect="1" noEditPoints="1"/>
          </p:cNvSpPr>
          <p:nvPr userDrawn="1"/>
        </p:nvSpPr>
        <p:spPr bwMode="auto">
          <a:xfrm>
            <a:off x="4967550" y="0"/>
            <a:ext cx="7224450" cy="6420062"/>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2">
                  <a:lumMod val="20000"/>
                  <a:lumOff val="80000"/>
                </a:schemeClr>
              </a:gs>
              <a:gs pos="100000">
                <a:schemeClr val="bg2">
                  <a:lumMod val="20000"/>
                  <a:lumOff val="8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sz="1800"/>
          </a:p>
        </p:txBody>
      </p:sp>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atin typeface="Rockwell" panose="020606030202050204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4">
            <a:extLst>
              <a:ext uri="{FF2B5EF4-FFF2-40B4-BE49-F238E27FC236}">
                <a16:creationId xmlns:a16="http://schemas.microsoft.com/office/drawing/2014/main" id="{B2E7B543-5A3E-473C-961E-B87265D14049}"/>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pic>
        <p:nvPicPr>
          <p:cNvPr id="4" name="Picture 3">
            <a:extLst>
              <a:ext uri="{FF2B5EF4-FFF2-40B4-BE49-F238E27FC236}">
                <a16:creationId xmlns:a16="http://schemas.microsoft.com/office/drawing/2014/main" id="{5828A8F2-DE46-4A58-9B3B-9CFB4B13F60D}"/>
              </a:ext>
            </a:extLst>
          </p:cNvPr>
          <p:cNvPicPr>
            <a:picLocks noChangeAspect="1"/>
          </p:cNvPicPr>
          <p:nvPr userDrawn="1"/>
        </p:nvPicPr>
        <p:blipFill>
          <a:blip r:embed="rId2"/>
          <a:stretch>
            <a:fillRect/>
          </a:stretch>
        </p:blipFill>
        <p:spPr>
          <a:xfrm>
            <a:off x="3989521" y="5459590"/>
            <a:ext cx="4466197" cy="758681"/>
          </a:xfrm>
          <a:prstGeom prst="rect">
            <a:avLst/>
          </a:prstGeom>
        </p:spPr>
      </p:pic>
    </p:spTree>
    <p:extLst>
      <p:ext uri="{BB962C8B-B14F-4D97-AF65-F5344CB8AC3E}">
        <p14:creationId xmlns:p14="http://schemas.microsoft.com/office/powerpoint/2010/main" val="1158843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C3B76E0-F320-4543-A314-043E2CBBCBF6}"/>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5" name="Title Placeholder 1">
            <a:extLst>
              <a:ext uri="{FF2B5EF4-FFF2-40B4-BE49-F238E27FC236}">
                <a16:creationId xmlns:a16="http://schemas.microsoft.com/office/drawing/2014/main" id="{4571C2A6-2E5D-4330-9203-85859318A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8" name="Content Placeholder 7">
            <a:extLst>
              <a:ext uri="{FF2B5EF4-FFF2-40B4-BE49-F238E27FC236}">
                <a16:creationId xmlns:a16="http://schemas.microsoft.com/office/drawing/2014/main" id="{6305FD26-196B-4143-8D68-41A3B563CB1A}"/>
              </a:ext>
            </a:extLst>
          </p:cNvPr>
          <p:cNvSpPr>
            <a:spLocks noGrp="1"/>
          </p:cNvSpPr>
          <p:nvPr>
            <p:ph sz="quarter" idx="10"/>
          </p:nvPr>
        </p:nvSpPr>
        <p:spPr>
          <a:xfrm>
            <a:off x="838200" y="1858294"/>
            <a:ext cx="10515599"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708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4D0D-3F69-4094-9417-DA26D5E05B2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A19369D-3BD5-4B2E-8728-D2E162FEE8C5}"/>
              </a:ext>
            </a:extLst>
          </p:cNvPr>
          <p:cNvSpPr>
            <a:spLocks noGrp="1"/>
          </p:cNvSpPr>
          <p:nvPr>
            <p:ph type="sldNum" sz="quarter" idx="10"/>
          </p:nvPr>
        </p:nvSpPr>
        <p:spPr/>
        <p:txBody>
          <a:bodyPr/>
          <a:lstStyle/>
          <a:p>
            <a:fld id="{ED6580AB-5C3C-4B4F-8E2A-8B7A0A8CE695}" type="slidenum">
              <a:rPr lang="en-US" smtClean="0"/>
              <a:t>‹#›</a:t>
            </a:fld>
            <a:endParaRPr lang="en-US" dirty="0"/>
          </a:p>
        </p:txBody>
      </p:sp>
      <p:sp>
        <p:nvSpPr>
          <p:cNvPr id="6" name="Content Placeholder 7">
            <a:extLst>
              <a:ext uri="{FF2B5EF4-FFF2-40B4-BE49-F238E27FC236}">
                <a16:creationId xmlns:a16="http://schemas.microsoft.com/office/drawing/2014/main" id="{61651759-299E-4F87-9EAB-F631D86F0800}"/>
              </a:ext>
            </a:extLst>
          </p:cNvPr>
          <p:cNvSpPr>
            <a:spLocks noGrp="1"/>
          </p:cNvSpPr>
          <p:nvPr>
            <p:ph sz="quarter" idx="11"/>
          </p:nvPr>
        </p:nvSpPr>
        <p:spPr>
          <a:xfrm>
            <a:off x="838200" y="2177935"/>
            <a:ext cx="10515599" cy="414912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5A372F20-D52C-4BFA-900C-8DD82E435308}"/>
              </a:ext>
            </a:extLst>
          </p:cNvPr>
          <p:cNvSpPr>
            <a:spLocks noGrp="1"/>
          </p:cNvSpPr>
          <p:nvPr>
            <p:ph type="body" sz="quarter" idx="12"/>
          </p:nvPr>
        </p:nvSpPr>
        <p:spPr>
          <a:xfrm>
            <a:off x="838200" y="1690688"/>
            <a:ext cx="10515598" cy="460866"/>
          </a:xfrm>
        </p:spPr>
        <p:txBody>
          <a:bodyPr>
            <a:noAutofit/>
          </a:bodyPr>
          <a:lstStyle>
            <a:lvl1pPr marL="228600" indent="-228600">
              <a:buFont typeface="Wingdings" panose="05000000000000000000" pitchFamily="2" charset="2"/>
              <a:buChar char=""/>
              <a:defRPr sz="1800"/>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5322762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C3B76E0-F320-4543-A314-043E2CBBCBF6}"/>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5" name="Title Placeholder 1">
            <a:extLst>
              <a:ext uri="{FF2B5EF4-FFF2-40B4-BE49-F238E27FC236}">
                <a16:creationId xmlns:a16="http://schemas.microsoft.com/office/drawing/2014/main" id="{4571C2A6-2E5D-4330-9203-85859318A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8" name="Content Placeholder 7">
            <a:extLst>
              <a:ext uri="{FF2B5EF4-FFF2-40B4-BE49-F238E27FC236}">
                <a16:creationId xmlns:a16="http://schemas.microsoft.com/office/drawing/2014/main" id="{6305FD26-196B-4143-8D68-41A3B563CB1A}"/>
              </a:ext>
            </a:extLst>
          </p:cNvPr>
          <p:cNvSpPr>
            <a:spLocks noGrp="1"/>
          </p:cNvSpPr>
          <p:nvPr>
            <p:ph sz="quarter" idx="10"/>
          </p:nvPr>
        </p:nvSpPr>
        <p:spPr>
          <a:xfrm>
            <a:off x="838201" y="1858294"/>
            <a:ext cx="5120148"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423D6864-9D57-44B2-9E9D-D42172C5576C}"/>
              </a:ext>
            </a:extLst>
          </p:cNvPr>
          <p:cNvSpPr>
            <a:spLocks noGrp="1"/>
          </p:cNvSpPr>
          <p:nvPr>
            <p:ph sz="quarter" idx="11"/>
          </p:nvPr>
        </p:nvSpPr>
        <p:spPr>
          <a:xfrm>
            <a:off x="6233159" y="1858294"/>
            <a:ext cx="5120640"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F753DD7A-DC0B-43BB-A7E2-30E832B4B323}"/>
              </a:ext>
            </a:extLst>
          </p:cNvPr>
          <p:cNvPicPr>
            <a:picLocks noChangeAspect="1"/>
          </p:cNvPicPr>
          <p:nvPr userDrawn="1"/>
        </p:nvPicPr>
        <p:blipFill>
          <a:blip r:embed="rId2"/>
          <a:stretch>
            <a:fillRect/>
          </a:stretch>
        </p:blipFill>
        <p:spPr>
          <a:xfrm>
            <a:off x="9265920" y="805520"/>
            <a:ext cx="2743200" cy="465993"/>
          </a:xfrm>
          <a:prstGeom prst="rect">
            <a:avLst/>
          </a:prstGeom>
        </p:spPr>
      </p:pic>
    </p:spTree>
    <p:extLst>
      <p:ext uri="{BB962C8B-B14F-4D97-AF65-F5344CB8AC3E}">
        <p14:creationId xmlns:p14="http://schemas.microsoft.com/office/powerpoint/2010/main" val="13717545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638D4CEB-FD69-4396-A6BA-C655570DDF1E}"/>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3" name="Title 1">
            <a:extLst>
              <a:ext uri="{FF2B5EF4-FFF2-40B4-BE49-F238E27FC236}">
                <a16:creationId xmlns:a16="http://schemas.microsoft.com/office/drawing/2014/main" id="{3B63FC83-D40D-4EB3-BCAB-23F670C2C66E}"/>
              </a:ext>
            </a:extLst>
          </p:cNvPr>
          <p:cNvSpPr>
            <a:spLocks noGrp="1"/>
          </p:cNvSpPr>
          <p:nvPr>
            <p:ph type="title"/>
          </p:nvPr>
        </p:nvSpPr>
        <p:spPr>
          <a:xfrm>
            <a:off x="838200" y="3152001"/>
            <a:ext cx="10515600" cy="553998"/>
          </a:xfrm>
        </p:spPr>
        <p:txBody>
          <a:bodyPr wrap="square" lIns="0" tIns="0" rIns="0" bIns="0" anchor="t">
            <a:spAutoFit/>
          </a:bodyPr>
          <a:lstStyle>
            <a:lvl1pPr algn="ctr">
              <a:defRPr sz="4000" cap="all" baseline="0">
                <a:solidFill>
                  <a:schemeClr val="tx1">
                    <a:lumMod val="75000"/>
                    <a:lumOff val="25000"/>
                  </a:schemeClr>
                </a:solidFill>
              </a:defRPr>
            </a:lvl1pPr>
          </a:lstStyle>
          <a:p>
            <a:r>
              <a:rPr lang="en-US" dirty="0"/>
              <a:t>Click to edit Master title style</a:t>
            </a:r>
          </a:p>
        </p:txBody>
      </p:sp>
      <p:pic>
        <p:nvPicPr>
          <p:cNvPr id="5" name="Picture 4">
            <a:extLst>
              <a:ext uri="{FF2B5EF4-FFF2-40B4-BE49-F238E27FC236}">
                <a16:creationId xmlns:a16="http://schemas.microsoft.com/office/drawing/2014/main" id="{8FE55F5D-0DC5-4475-8E1F-94C145F9F710}"/>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2352362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Slide Number Placeholder 4">
            <a:extLst>
              <a:ext uri="{FF2B5EF4-FFF2-40B4-BE49-F238E27FC236}">
                <a16:creationId xmlns:a16="http://schemas.microsoft.com/office/drawing/2014/main" id="{AF493024-C769-4FDF-A059-D11C858CBE67}"/>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pic>
        <p:nvPicPr>
          <p:cNvPr id="4" name="Picture 3">
            <a:extLst>
              <a:ext uri="{FF2B5EF4-FFF2-40B4-BE49-F238E27FC236}">
                <a16:creationId xmlns:a16="http://schemas.microsoft.com/office/drawing/2014/main" id="{3A403A7E-2049-4512-8649-E632C5246A65}"/>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1379840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6353-E8F9-441E-8283-E42B7C260EE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AE3B8B8-1924-4C24-A8B1-6C4B5136D15C}"/>
              </a:ext>
            </a:extLst>
          </p:cNvPr>
          <p:cNvSpPr>
            <a:spLocks noGrp="1"/>
          </p:cNvSpPr>
          <p:nvPr>
            <p:ph type="sldNum" sz="quarter" idx="10"/>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2648886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6" name="map" descr="Map of North America">
            <a:extLst>
              <a:ext uri="{FF2B5EF4-FFF2-40B4-BE49-F238E27FC236}">
                <a16:creationId xmlns:a16="http://schemas.microsoft.com/office/drawing/2014/main" id="{3B5B12E9-B8CD-4B3E-A443-837BA35F9D1D}"/>
              </a:ext>
            </a:extLst>
          </p:cNvPr>
          <p:cNvSpPr>
            <a:spLocks noChangeAspect="1" noEditPoints="1"/>
          </p:cNvSpPr>
          <p:nvPr userDrawn="1"/>
        </p:nvSpPr>
        <p:spPr bwMode="auto">
          <a:xfrm>
            <a:off x="4967550" y="0"/>
            <a:ext cx="7224450" cy="6420062"/>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2">
                  <a:lumMod val="20000"/>
                  <a:lumOff val="80000"/>
                </a:schemeClr>
              </a:gs>
              <a:gs pos="100000">
                <a:schemeClr val="bg2">
                  <a:lumMod val="20000"/>
                  <a:lumOff val="8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sz="1800"/>
          </a:p>
        </p:txBody>
      </p:sp>
      <p:sp>
        <p:nvSpPr>
          <p:cNvPr id="3" name="Slide Number Placeholder 4">
            <a:extLst>
              <a:ext uri="{FF2B5EF4-FFF2-40B4-BE49-F238E27FC236}">
                <a16:creationId xmlns:a16="http://schemas.microsoft.com/office/drawing/2014/main" id="{AF493024-C769-4FDF-A059-D11C858CBE67}"/>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pic>
        <p:nvPicPr>
          <p:cNvPr id="7" name="Picture 6">
            <a:extLst>
              <a:ext uri="{FF2B5EF4-FFF2-40B4-BE49-F238E27FC236}">
                <a16:creationId xmlns:a16="http://schemas.microsoft.com/office/drawing/2014/main" id="{CC778E25-5C11-4D46-889E-36342A4B784C}"/>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1841984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map" descr="Map of North America">
            <a:extLst>
              <a:ext uri="{FF2B5EF4-FFF2-40B4-BE49-F238E27FC236}">
                <a16:creationId xmlns:a16="http://schemas.microsoft.com/office/drawing/2014/main" id="{0B992891-D8F4-4D2F-A296-17A253B7E656}"/>
              </a:ext>
            </a:extLst>
          </p:cNvPr>
          <p:cNvSpPr>
            <a:spLocks noChangeAspect="1" noEditPoints="1"/>
          </p:cNvSpPr>
          <p:nvPr userDrawn="1"/>
        </p:nvSpPr>
        <p:spPr bwMode="auto">
          <a:xfrm>
            <a:off x="4967550" y="0"/>
            <a:ext cx="7224450" cy="6420062"/>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2">
                  <a:lumMod val="20000"/>
                  <a:lumOff val="80000"/>
                </a:schemeClr>
              </a:gs>
              <a:gs pos="100000">
                <a:schemeClr val="bg2">
                  <a:lumMod val="20000"/>
                  <a:lumOff val="8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sz="1800"/>
          </a:p>
        </p:txBody>
      </p:sp>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atin typeface="Rockwell" panose="020606030202050204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4">
            <a:extLst>
              <a:ext uri="{FF2B5EF4-FFF2-40B4-BE49-F238E27FC236}">
                <a16:creationId xmlns:a16="http://schemas.microsoft.com/office/drawing/2014/main" id="{B2E7B543-5A3E-473C-961E-B87265D14049}"/>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pic>
        <p:nvPicPr>
          <p:cNvPr id="4" name="Picture 3">
            <a:extLst>
              <a:ext uri="{FF2B5EF4-FFF2-40B4-BE49-F238E27FC236}">
                <a16:creationId xmlns:a16="http://schemas.microsoft.com/office/drawing/2014/main" id="{5828A8F2-DE46-4A58-9B3B-9CFB4B13F60D}"/>
              </a:ext>
            </a:extLst>
          </p:cNvPr>
          <p:cNvPicPr>
            <a:picLocks noChangeAspect="1"/>
          </p:cNvPicPr>
          <p:nvPr userDrawn="1"/>
        </p:nvPicPr>
        <p:blipFill>
          <a:blip r:embed="rId2"/>
          <a:stretch>
            <a:fillRect/>
          </a:stretch>
        </p:blipFill>
        <p:spPr>
          <a:xfrm>
            <a:off x="3527703" y="181841"/>
            <a:ext cx="4466197" cy="758681"/>
          </a:xfrm>
          <a:prstGeom prst="rect">
            <a:avLst/>
          </a:prstGeom>
        </p:spPr>
      </p:pic>
    </p:spTree>
    <p:extLst>
      <p:ext uri="{BB962C8B-B14F-4D97-AF65-F5344CB8AC3E}">
        <p14:creationId xmlns:p14="http://schemas.microsoft.com/office/powerpoint/2010/main" val="128920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C3B76E0-F320-4543-A314-043E2CBBCBF6}"/>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5" name="Title Placeholder 1">
            <a:extLst>
              <a:ext uri="{FF2B5EF4-FFF2-40B4-BE49-F238E27FC236}">
                <a16:creationId xmlns:a16="http://schemas.microsoft.com/office/drawing/2014/main" id="{4571C2A6-2E5D-4330-9203-85859318A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8" name="Content Placeholder 7">
            <a:extLst>
              <a:ext uri="{FF2B5EF4-FFF2-40B4-BE49-F238E27FC236}">
                <a16:creationId xmlns:a16="http://schemas.microsoft.com/office/drawing/2014/main" id="{6305FD26-196B-4143-8D68-41A3B563CB1A}"/>
              </a:ext>
            </a:extLst>
          </p:cNvPr>
          <p:cNvSpPr>
            <a:spLocks noGrp="1"/>
          </p:cNvSpPr>
          <p:nvPr>
            <p:ph sz="quarter" idx="10"/>
          </p:nvPr>
        </p:nvSpPr>
        <p:spPr>
          <a:xfrm>
            <a:off x="838200" y="1858294"/>
            <a:ext cx="10515599"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6391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4D0D-3F69-4094-9417-DA26D5E05B2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A19369D-3BD5-4B2E-8728-D2E162FEE8C5}"/>
              </a:ext>
            </a:extLst>
          </p:cNvPr>
          <p:cNvSpPr>
            <a:spLocks noGrp="1"/>
          </p:cNvSpPr>
          <p:nvPr>
            <p:ph type="sldNum" sz="quarter" idx="10"/>
          </p:nvPr>
        </p:nvSpPr>
        <p:spPr/>
        <p:txBody>
          <a:bodyPr/>
          <a:lstStyle/>
          <a:p>
            <a:fld id="{ED6580AB-5C3C-4B4F-8E2A-8B7A0A8CE695}" type="slidenum">
              <a:rPr lang="en-US" smtClean="0"/>
              <a:t>‹#›</a:t>
            </a:fld>
            <a:endParaRPr lang="en-US" dirty="0"/>
          </a:p>
        </p:txBody>
      </p:sp>
      <p:sp>
        <p:nvSpPr>
          <p:cNvPr id="6" name="Content Placeholder 7">
            <a:extLst>
              <a:ext uri="{FF2B5EF4-FFF2-40B4-BE49-F238E27FC236}">
                <a16:creationId xmlns:a16="http://schemas.microsoft.com/office/drawing/2014/main" id="{61651759-299E-4F87-9EAB-F631D86F0800}"/>
              </a:ext>
            </a:extLst>
          </p:cNvPr>
          <p:cNvSpPr>
            <a:spLocks noGrp="1"/>
          </p:cNvSpPr>
          <p:nvPr>
            <p:ph sz="quarter" idx="11"/>
          </p:nvPr>
        </p:nvSpPr>
        <p:spPr>
          <a:xfrm>
            <a:off x="838200" y="2177935"/>
            <a:ext cx="10515599" cy="414912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5A372F20-D52C-4BFA-900C-8DD82E435308}"/>
              </a:ext>
            </a:extLst>
          </p:cNvPr>
          <p:cNvSpPr>
            <a:spLocks noGrp="1"/>
          </p:cNvSpPr>
          <p:nvPr>
            <p:ph type="body" sz="quarter" idx="12"/>
          </p:nvPr>
        </p:nvSpPr>
        <p:spPr>
          <a:xfrm>
            <a:off x="838200" y="1690688"/>
            <a:ext cx="10515598" cy="460866"/>
          </a:xfrm>
        </p:spPr>
        <p:txBody>
          <a:bodyPr>
            <a:noAutofit/>
          </a:bodyPr>
          <a:lstStyle>
            <a:lvl1pPr marL="228600" indent="-228600">
              <a:buFont typeface="Wingdings" panose="05000000000000000000" pitchFamily="2" charset="2"/>
              <a:buChar char=""/>
              <a:defRPr sz="1800"/>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3402138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C3B76E0-F320-4543-A314-043E2CBBCBF6}"/>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5" name="Title Placeholder 1">
            <a:extLst>
              <a:ext uri="{FF2B5EF4-FFF2-40B4-BE49-F238E27FC236}">
                <a16:creationId xmlns:a16="http://schemas.microsoft.com/office/drawing/2014/main" id="{4571C2A6-2E5D-4330-9203-85859318A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8" name="Content Placeholder 7">
            <a:extLst>
              <a:ext uri="{FF2B5EF4-FFF2-40B4-BE49-F238E27FC236}">
                <a16:creationId xmlns:a16="http://schemas.microsoft.com/office/drawing/2014/main" id="{6305FD26-196B-4143-8D68-41A3B563CB1A}"/>
              </a:ext>
            </a:extLst>
          </p:cNvPr>
          <p:cNvSpPr>
            <a:spLocks noGrp="1"/>
          </p:cNvSpPr>
          <p:nvPr>
            <p:ph sz="quarter" idx="10"/>
          </p:nvPr>
        </p:nvSpPr>
        <p:spPr>
          <a:xfrm>
            <a:off x="838201" y="1858294"/>
            <a:ext cx="5120148"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423D6864-9D57-44B2-9E9D-D42172C5576C}"/>
              </a:ext>
            </a:extLst>
          </p:cNvPr>
          <p:cNvSpPr>
            <a:spLocks noGrp="1"/>
          </p:cNvSpPr>
          <p:nvPr>
            <p:ph sz="quarter" idx="11"/>
          </p:nvPr>
        </p:nvSpPr>
        <p:spPr>
          <a:xfrm>
            <a:off x="6233159" y="1858294"/>
            <a:ext cx="5120640"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F753DD7A-DC0B-43BB-A7E2-30E832B4B323}"/>
              </a:ext>
            </a:extLst>
          </p:cNvPr>
          <p:cNvPicPr>
            <a:picLocks noChangeAspect="1"/>
          </p:cNvPicPr>
          <p:nvPr userDrawn="1"/>
        </p:nvPicPr>
        <p:blipFill>
          <a:blip r:embed="rId2"/>
          <a:stretch>
            <a:fillRect/>
          </a:stretch>
        </p:blipFill>
        <p:spPr>
          <a:xfrm>
            <a:off x="9265920" y="805520"/>
            <a:ext cx="2743200" cy="465993"/>
          </a:xfrm>
          <a:prstGeom prst="rect">
            <a:avLst/>
          </a:prstGeom>
        </p:spPr>
      </p:pic>
    </p:spTree>
    <p:extLst>
      <p:ext uri="{BB962C8B-B14F-4D97-AF65-F5344CB8AC3E}">
        <p14:creationId xmlns:p14="http://schemas.microsoft.com/office/powerpoint/2010/main" val="3616940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638D4CEB-FD69-4396-A6BA-C655570DDF1E}"/>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3" name="Title 1">
            <a:extLst>
              <a:ext uri="{FF2B5EF4-FFF2-40B4-BE49-F238E27FC236}">
                <a16:creationId xmlns:a16="http://schemas.microsoft.com/office/drawing/2014/main" id="{3B63FC83-D40D-4EB3-BCAB-23F670C2C66E}"/>
              </a:ext>
            </a:extLst>
          </p:cNvPr>
          <p:cNvSpPr>
            <a:spLocks noGrp="1"/>
          </p:cNvSpPr>
          <p:nvPr>
            <p:ph type="title"/>
          </p:nvPr>
        </p:nvSpPr>
        <p:spPr>
          <a:xfrm>
            <a:off x="838200" y="3152001"/>
            <a:ext cx="10515600" cy="553998"/>
          </a:xfrm>
        </p:spPr>
        <p:txBody>
          <a:bodyPr wrap="square" lIns="0" tIns="0" rIns="0" bIns="0" anchor="t">
            <a:spAutoFit/>
          </a:bodyPr>
          <a:lstStyle>
            <a:lvl1pPr algn="ctr">
              <a:defRPr sz="4000" cap="all" baseline="0">
                <a:solidFill>
                  <a:schemeClr val="tx1">
                    <a:lumMod val="75000"/>
                    <a:lumOff val="25000"/>
                  </a:schemeClr>
                </a:solidFill>
              </a:defRPr>
            </a:lvl1pPr>
          </a:lstStyle>
          <a:p>
            <a:r>
              <a:rPr lang="en-US" dirty="0"/>
              <a:t>Click to edit Master title style</a:t>
            </a:r>
          </a:p>
        </p:txBody>
      </p:sp>
      <p:pic>
        <p:nvPicPr>
          <p:cNvPr id="5" name="Picture 4">
            <a:extLst>
              <a:ext uri="{FF2B5EF4-FFF2-40B4-BE49-F238E27FC236}">
                <a16:creationId xmlns:a16="http://schemas.microsoft.com/office/drawing/2014/main" id="{8FE55F5D-0DC5-4475-8E1F-94C145F9F710}"/>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3119130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Slide Number Placeholder 4">
            <a:extLst>
              <a:ext uri="{FF2B5EF4-FFF2-40B4-BE49-F238E27FC236}">
                <a16:creationId xmlns:a16="http://schemas.microsoft.com/office/drawing/2014/main" id="{AF493024-C769-4FDF-A059-D11C858CBE67}"/>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pic>
        <p:nvPicPr>
          <p:cNvPr id="4" name="Picture 3">
            <a:extLst>
              <a:ext uri="{FF2B5EF4-FFF2-40B4-BE49-F238E27FC236}">
                <a16:creationId xmlns:a16="http://schemas.microsoft.com/office/drawing/2014/main" id="{3A403A7E-2049-4512-8649-E632C5246A65}"/>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1063432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6353-E8F9-441E-8283-E42B7C260EE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AE3B8B8-1924-4C24-A8B1-6C4B5136D15C}"/>
              </a:ext>
            </a:extLst>
          </p:cNvPr>
          <p:cNvSpPr>
            <a:spLocks noGrp="1"/>
          </p:cNvSpPr>
          <p:nvPr>
            <p:ph type="sldNum" sz="quarter" idx="10"/>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997398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6" name="map" descr="Map of North America">
            <a:extLst>
              <a:ext uri="{FF2B5EF4-FFF2-40B4-BE49-F238E27FC236}">
                <a16:creationId xmlns:a16="http://schemas.microsoft.com/office/drawing/2014/main" id="{3B5B12E9-B8CD-4B3E-A443-837BA35F9D1D}"/>
              </a:ext>
            </a:extLst>
          </p:cNvPr>
          <p:cNvSpPr>
            <a:spLocks noChangeAspect="1" noEditPoints="1"/>
          </p:cNvSpPr>
          <p:nvPr userDrawn="1"/>
        </p:nvSpPr>
        <p:spPr bwMode="auto">
          <a:xfrm>
            <a:off x="4967550" y="0"/>
            <a:ext cx="7224450" cy="6420062"/>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2">
                  <a:lumMod val="20000"/>
                  <a:lumOff val="80000"/>
                </a:schemeClr>
              </a:gs>
              <a:gs pos="100000">
                <a:schemeClr val="bg2">
                  <a:lumMod val="20000"/>
                  <a:lumOff val="8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sz="1800"/>
          </a:p>
        </p:txBody>
      </p:sp>
      <p:sp>
        <p:nvSpPr>
          <p:cNvPr id="3" name="Slide Number Placeholder 4">
            <a:extLst>
              <a:ext uri="{FF2B5EF4-FFF2-40B4-BE49-F238E27FC236}">
                <a16:creationId xmlns:a16="http://schemas.microsoft.com/office/drawing/2014/main" id="{AF493024-C769-4FDF-A059-D11C858CBE67}"/>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pic>
        <p:nvPicPr>
          <p:cNvPr id="7" name="Picture 6">
            <a:extLst>
              <a:ext uri="{FF2B5EF4-FFF2-40B4-BE49-F238E27FC236}">
                <a16:creationId xmlns:a16="http://schemas.microsoft.com/office/drawing/2014/main" id="{CC778E25-5C11-4D46-889E-36342A4B784C}"/>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31496403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59117-0F16-48ED-9718-C5D09846F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AB745ED-7A57-4683-810C-5E5003926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6E36CC24-39C6-458F-BD13-EA8A32E4EADF}"/>
              </a:ext>
            </a:extLst>
          </p:cNvPr>
          <p:cNvSpPr/>
          <p:nvPr/>
        </p:nvSpPr>
        <p:spPr>
          <a:xfrm>
            <a:off x="0" y="6419800"/>
            <a:ext cx="1026318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1D13D02-DAEA-4A5E-9C44-6EAB87B6B344}"/>
              </a:ext>
            </a:extLst>
          </p:cNvPr>
          <p:cNvSpPr/>
          <p:nvPr/>
        </p:nvSpPr>
        <p:spPr>
          <a:xfrm>
            <a:off x="11824884" y="6419800"/>
            <a:ext cx="367116"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sign&#10;&#10;Description generated with high confidence">
            <a:extLst>
              <a:ext uri="{FF2B5EF4-FFF2-40B4-BE49-F238E27FC236}">
                <a16:creationId xmlns:a16="http://schemas.microsoft.com/office/drawing/2014/main" id="{4325B3D1-6483-4097-B51A-50E2B95CDB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69486" y="6328360"/>
            <a:ext cx="549100" cy="548640"/>
          </a:xfrm>
          <a:prstGeom prst="rect">
            <a:avLst/>
          </a:prstGeom>
        </p:spPr>
      </p:pic>
      <p:sp>
        <p:nvSpPr>
          <p:cNvPr id="13" name="Slide Number Placeholder 4">
            <a:extLst>
              <a:ext uri="{FF2B5EF4-FFF2-40B4-BE49-F238E27FC236}">
                <a16:creationId xmlns:a16="http://schemas.microsoft.com/office/drawing/2014/main" id="{CBA16ED7-719D-4676-887A-57FEB640698F}"/>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sp>
        <p:nvSpPr>
          <p:cNvPr id="4" name="Rectangle 3">
            <a:extLst>
              <a:ext uri="{FF2B5EF4-FFF2-40B4-BE49-F238E27FC236}">
                <a16:creationId xmlns:a16="http://schemas.microsoft.com/office/drawing/2014/main" id="{6E685D0F-4ABD-4469-A80E-51B057EA058C}"/>
              </a:ext>
            </a:extLst>
          </p:cNvPr>
          <p:cNvSpPr/>
          <p:nvPr userDrawn="1"/>
        </p:nvSpPr>
        <p:spPr>
          <a:xfrm>
            <a:off x="0" y="6455666"/>
            <a:ext cx="2771913" cy="261610"/>
          </a:xfrm>
          <a:prstGeom prst="rect">
            <a:avLst/>
          </a:prstGeom>
        </p:spPr>
        <p:txBody>
          <a:bodyPr wrap="none">
            <a:spAutoFit/>
          </a:bodyPr>
          <a:lstStyle/>
          <a:p>
            <a:pPr>
              <a:defRPr/>
            </a:pPr>
            <a:r>
              <a:rPr lang="en-US" sz="1100" dirty="0">
                <a:solidFill>
                  <a:schemeClr val="bg1"/>
                </a:solidFill>
              </a:rPr>
              <a:t>Big Data Architecture &amp; Governance  - 2020</a:t>
            </a:r>
          </a:p>
        </p:txBody>
      </p:sp>
    </p:spTree>
    <p:extLst>
      <p:ext uri="{BB962C8B-B14F-4D97-AF65-F5344CB8AC3E}">
        <p14:creationId xmlns:p14="http://schemas.microsoft.com/office/powerpoint/2010/main" val="761353922"/>
      </p:ext>
    </p:extLst>
  </p:cSld>
  <p:clrMap bg1="lt1" tx1="dk1" bg2="lt2" tx2="dk2" accent1="accent1" accent2="accent2" accent3="accent3" accent4="accent4" accent5="accent5" accent6="accent6" hlink="hlink" folHlink="folHlink"/>
  <p:sldLayoutIdLst>
    <p:sldLayoutId id="2147483682" r:id="rId1"/>
    <p:sldLayoutId id="2147483700" r:id="rId2"/>
    <p:sldLayoutId id="2147483686" r:id="rId3"/>
    <p:sldLayoutId id="2147483701" r:id="rId4"/>
    <p:sldLayoutId id="2147483683" r:id="rId5"/>
    <p:sldLayoutId id="2147483684" r:id="rId6"/>
    <p:sldLayoutId id="2147483685" r:id="rId7"/>
    <p:sldLayoutId id="2147483702" r:id="rId8"/>
    <p:sldLayoutId id="2147483699" r:id="rId9"/>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000" b="0" kern="1200">
          <a:solidFill>
            <a:schemeClr val="tx1"/>
          </a:solidFill>
          <a:latin typeface="Rockwell" panose="02060603020205020403" pitchFamily="18" charset="0"/>
          <a:ea typeface="Roboto" panose="02000000000000000000" pitchFamily="2" charset="0"/>
          <a:cs typeface="Raav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59117-0F16-48ED-9718-C5D09846F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AB745ED-7A57-4683-810C-5E5003926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6E36CC24-39C6-458F-BD13-EA8A32E4EADF}"/>
              </a:ext>
            </a:extLst>
          </p:cNvPr>
          <p:cNvSpPr/>
          <p:nvPr/>
        </p:nvSpPr>
        <p:spPr>
          <a:xfrm>
            <a:off x="0" y="6419800"/>
            <a:ext cx="1026318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1D13D02-DAEA-4A5E-9C44-6EAB87B6B344}"/>
              </a:ext>
            </a:extLst>
          </p:cNvPr>
          <p:cNvSpPr/>
          <p:nvPr/>
        </p:nvSpPr>
        <p:spPr>
          <a:xfrm>
            <a:off x="11824884" y="6419800"/>
            <a:ext cx="367116"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sign&#10;&#10;Description generated with high confidence">
            <a:extLst>
              <a:ext uri="{FF2B5EF4-FFF2-40B4-BE49-F238E27FC236}">
                <a16:creationId xmlns:a16="http://schemas.microsoft.com/office/drawing/2014/main" id="{4325B3D1-6483-4097-B51A-50E2B95CDB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69486" y="6328360"/>
            <a:ext cx="549100" cy="548640"/>
          </a:xfrm>
          <a:prstGeom prst="rect">
            <a:avLst/>
          </a:prstGeom>
        </p:spPr>
      </p:pic>
      <p:sp>
        <p:nvSpPr>
          <p:cNvPr id="13" name="Slide Number Placeholder 4">
            <a:extLst>
              <a:ext uri="{FF2B5EF4-FFF2-40B4-BE49-F238E27FC236}">
                <a16:creationId xmlns:a16="http://schemas.microsoft.com/office/drawing/2014/main" id="{CBA16ED7-719D-4676-887A-57FEB640698F}"/>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sp>
        <p:nvSpPr>
          <p:cNvPr id="4" name="Rectangle 3">
            <a:extLst>
              <a:ext uri="{FF2B5EF4-FFF2-40B4-BE49-F238E27FC236}">
                <a16:creationId xmlns:a16="http://schemas.microsoft.com/office/drawing/2014/main" id="{6E685D0F-4ABD-4469-A80E-51B057EA058C}"/>
              </a:ext>
            </a:extLst>
          </p:cNvPr>
          <p:cNvSpPr/>
          <p:nvPr userDrawn="1"/>
        </p:nvSpPr>
        <p:spPr>
          <a:xfrm>
            <a:off x="0" y="6455666"/>
            <a:ext cx="2747868" cy="261610"/>
          </a:xfrm>
          <a:prstGeom prst="rect">
            <a:avLst/>
          </a:prstGeom>
        </p:spPr>
        <p:txBody>
          <a:bodyPr wrap="none">
            <a:spAutoFit/>
          </a:bodyPr>
          <a:lstStyle/>
          <a:p>
            <a:pPr>
              <a:defRPr/>
            </a:pPr>
            <a:r>
              <a:rPr lang="en-US" sz="1100" dirty="0">
                <a:solidFill>
                  <a:schemeClr val="bg1"/>
                </a:solidFill>
              </a:rPr>
              <a:t>Big Data Architecture &amp; Governance – 2020</a:t>
            </a:r>
          </a:p>
        </p:txBody>
      </p:sp>
    </p:spTree>
    <p:extLst>
      <p:ext uri="{BB962C8B-B14F-4D97-AF65-F5344CB8AC3E}">
        <p14:creationId xmlns:p14="http://schemas.microsoft.com/office/powerpoint/2010/main" val="15296149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Lst>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000" b="0" kern="1200">
          <a:solidFill>
            <a:schemeClr val="tx1"/>
          </a:solidFill>
          <a:latin typeface="Rockwell" panose="02060603020205020403" pitchFamily="18" charset="0"/>
          <a:ea typeface="Roboto" panose="02000000000000000000" pitchFamily="2" charset="0"/>
          <a:cs typeface="Raav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3F55D-047D-45DE-BBFC-7EC44D2B6AF0}"/>
              </a:ext>
            </a:extLst>
          </p:cNvPr>
          <p:cNvSpPr>
            <a:spLocks noGrp="1"/>
          </p:cNvSpPr>
          <p:nvPr>
            <p:ph type="ctrTitle"/>
          </p:nvPr>
        </p:nvSpPr>
        <p:spPr/>
        <p:txBody>
          <a:bodyPr/>
          <a:lstStyle/>
          <a:p>
            <a:r>
              <a:rPr lang="en-US" dirty="0">
                <a:latin typeface="Georgia" panose="02040502050405020303" pitchFamily="18" charset="0"/>
              </a:rPr>
              <a:t>Big Data Architecture and Governance</a:t>
            </a:r>
          </a:p>
        </p:txBody>
      </p:sp>
      <p:sp>
        <p:nvSpPr>
          <p:cNvPr id="3" name="Subtitle 2">
            <a:extLst>
              <a:ext uri="{FF2B5EF4-FFF2-40B4-BE49-F238E27FC236}">
                <a16:creationId xmlns:a16="http://schemas.microsoft.com/office/drawing/2014/main" id="{0C5C01F6-07D4-4756-B831-8EDF485A9AF9}"/>
              </a:ext>
            </a:extLst>
          </p:cNvPr>
          <p:cNvSpPr>
            <a:spLocks noGrp="1"/>
          </p:cNvSpPr>
          <p:nvPr>
            <p:ph type="subTitle" idx="1"/>
          </p:nvPr>
        </p:nvSpPr>
        <p:spPr/>
        <p:txBody>
          <a:bodyPr>
            <a:normAutofit/>
          </a:bodyPr>
          <a:lstStyle/>
          <a:p>
            <a:endParaRPr lang="en-US" dirty="0"/>
          </a:p>
          <a:p>
            <a:r>
              <a:rPr lang="en-US" b="1" dirty="0">
                <a:latin typeface="Georgia" panose="02040502050405020303" pitchFamily="18" charset="0"/>
              </a:rPr>
              <a:t>Individual Project | Wayfair</a:t>
            </a:r>
          </a:p>
          <a:p>
            <a:r>
              <a:rPr lang="en-US" sz="2000" b="1" dirty="0">
                <a:latin typeface="Georgia" panose="02040502050405020303" pitchFamily="18" charset="0"/>
              </a:rPr>
              <a:t>Prathamesh Shrikrishna Verlekar</a:t>
            </a:r>
          </a:p>
        </p:txBody>
      </p:sp>
    </p:spTree>
    <p:extLst>
      <p:ext uri="{BB962C8B-B14F-4D97-AF65-F5344CB8AC3E}">
        <p14:creationId xmlns:p14="http://schemas.microsoft.com/office/powerpoint/2010/main" val="37510465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8CCA118F-C834-4ED7-A2B8-4BAC95A61FCE}"/>
              </a:ext>
            </a:extLst>
          </p:cNvPr>
          <p:cNvSpPr>
            <a:spLocks noGrp="1"/>
          </p:cNvSpPr>
          <p:nvPr>
            <p:ph type="title"/>
          </p:nvPr>
        </p:nvSpPr>
        <p:spPr>
          <a:xfrm>
            <a:off x="0" y="0"/>
            <a:ext cx="12192000" cy="577755"/>
          </a:xfrm>
        </p:spPr>
        <p:txBody>
          <a:bodyPr>
            <a:noAutofit/>
          </a:bodyPr>
          <a:lstStyle/>
          <a:p>
            <a:pPr algn="ctr"/>
            <a:r>
              <a:rPr lang="en-US" sz="3200" b="1" dirty="0">
                <a:solidFill>
                  <a:schemeClr val="tx1">
                    <a:lumMod val="75000"/>
                  </a:schemeClr>
                </a:solidFill>
                <a:latin typeface="Georgia" panose="02040502050405020303" pitchFamily="18" charset="0"/>
              </a:rPr>
              <a:t>Vision Diagram: </a:t>
            </a:r>
            <a:r>
              <a:rPr lang="en-US" sz="3200" dirty="0">
                <a:solidFill>
                  <a:schemeClr val="tx1">
                    <a:lumMod val="75000"/>
                  </a:schemeClr>
                </a:solidFill>
                <a:latin typeface="Georgia" panose="02040502050405020303" pitchFamily="18" charset="0"/>
              </a:rPr>
              <a:t>Efficiently Managing Logistic</a:t>
            </a:r>
          </a:p>
        </p:txBody>
      </p:sp>
      <p:pic>
        <p:nvPicPr>
          <p:cNvPr id="3" name="Picture 2">
            <a:extLst>
              <a:ext uri="{FF2B5EF4-FFF2-40B4-BE49-F238E27FC236}">
                <a16:creationId xmlns:a16="http://schemas.microsoft.com/office/drawing/2014/main" id="{08367AF8-F861-4983-8E91-4F08A4EFD423}"/>
              </a:ext>
            </a:extLst>
          </p:cNvPr>
          <p:cNvPicPr>
            <a:picLocks noChangeAspect="1"/>
          </p:cNvPicPr>
          <p:nvPr/>
        </p:nvPicPr>
        <p:blipFill>
          <a:blip r:embed="rId2"/>
          <a:stretch>
            <a:fillRect/>
          </a:stretch>
        </p:blipFill>
        <p:spPr>
          <a:xfrm>
            <a:off x="1" y="671512"/>
            <a:ext cx="12142572" cy="5572769"/>
          </a:xfrm>
          <a:prstGeom prst="rect">
            <a:avLst/>
          </a:prstGeom>
        </p:spPr>
      </p:pic>
    </p:spTree>
    <p:extLst>
      <p:ext uri="{BB962C8B-B14F-4D97-AF65-F5344CB8AC3E}">
        <p14:creationId xmlns:p14="http://schemas.microsoft.com/office/powerpoint/2010/main" val="6816928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BFEB-88C5-43BD-88F6-79FA85802340}"/>
              </a:ext>
            </a:extLst>
          </p:cNvPr>
          <p:cNvSpPr>
            <a:spLocks noGrp="1"/>
          </p:cNvSpPr>
          <p:nvPr>
            <p:ph type="title"/>
          </p:nvPr>
        </p:nvSpPr>
        <p:spPr>
          <a:xfrm>
            <a:off x="0" y="1"/>
            <a:ext cx="12192000" cy="573205"/>
          </a:xfrm>
        </p:spPr>
        <p:txBody>
          <a:bodyPr>
            <a:normAutofit/>
          </a:bodyPr>
          <a:lstStyle/>
          <a:p>
            <a:pPr algn="ctr"/>
            <a:r>
              <a:rPr lang="en-US" sz="3200" b="1" dirty="0">
                <a:solidFill>
                  <a:schemeClr val="tx1">
                    <a:lumMod val="75000"/>
                  </a:schemeClr>
                </a:solidFill>
                <a:latin typeface="Georgia" panose="02040502050405020303" pitchFamily="18" charset="0"/>
              </a:rPr>
              <a:t>SWOT: </a:t>
            </a:r>
            <a:r>
              <a:rPr lang="en-US" sz="3200" dirty="0">
                <a:solidFill>
                  <a:schemeClr val="tx1">
                    <a:lumMod val="75000"/>
                  </a:schemeClr>
                </a:solidFill>
                <a:latin typeface="Georgia" panose="02040502050405020303" pitchFamily="18" charset="0"/>
              </a:rPr>
              <a:t>Efficiently Managing Logistics</a:t>
            </a:r>
          </a:p>
        </p:txBody>
      </p:sp>
      <p:pic>
        <p:nvPicPr>
          <p:cNvPr id="9" name="Picture 8">
            <a:extLst>
              <a:ext uri="{FF2B5EF4-FFF2-40B4-BE49-F238E27FC236}">
                <a16:creationId xmlns:a16="http://schemas.microsoft.com/office/drawing/2014/main" id="{F7808B62-6A86-4990-8FB9-C5A9BA481261}"/>
              </a:ext>
            </a:extLst>
          </p:cNvPr>
          <p:cNvPicPr>
            <a:picLocks noChangeAspect="1"/>
          </p:cNvPicPr>
          <p:nvPr/>
        </p:nvPicPr>
        <p:blipFill>
          <a:blip r:embed="rId2"/>
          <a:stretch>
            <a:fillRect/>
          </a:stretch>
        </p:blipFill>
        <p:spPr>
          <a:xfrm>
            <a:off x="1674472" y="650175"/>
            <a:ext cx="8843055" cy="5469925"/>
          </a:xfrm>
          <a:prstGeom prst="rect">
            <a:avLst/>
          </a:prstGeom>
          <a:solidFill>
            <a:srgbClr val="FFFFFF">
              <a:shade val="85000"/>
            </a:srgbClr>
          </a:solidFill>
          <a:ln w="6350" cap="rnd">
            <a:solidFill>
              <a:schemeClr val="tx1">
                <a:lumMod val="50000"/>
              </a:schemeClr>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310175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BFEB-88C5-43BD-88F6-79FA85802340}"/>
              </a:ext>
            </a:extLst>
          </p:cNvPr>
          <p:cNvSpPr>
            <a:spLocks noGrp="1"/>
          </p:cNvSpPr>
          <p:nvPr>
            <p:ph type="title"/>
          </p:nvPr>
        </p:nvSpPr>
        <p:spPr>
          <a:xfrm>
            <a:off x="0" y="1"/>
            <a:ext cx="12192000" cy="568656"/>
          </a:xfrm>
        </p:spPr>
        <p:txBody>
          <a:bodyPr>
            <a:normAutofit/>
          </a:bodyPr>
          <a:lstStyle/>
          <a:p>
            <a:pPr algn="ctr"/>
            <a:r>
              <a:rPr lang="en-US" sz="3200" b="1" dirty="0">
                <a:solidFill>
                  <a:schemeClr val="tx1">
                    <a:lumMod val="75000"/>
                  </a:schemeClr>
                </a:solidFill>
                <a:latin typeface="Georgia" panose="02040502050405020303" pitchFamily="18" charset="0"/>
              </a:rPr>
              <a:t>Impact: </a:t>
            </a:r>
            <a:r>
              <a:rPr lang="en-US" sz="3200" dirty="0">
                <a:solidFill>
                  <a:schemeClr val="tx1">
                    <a:lumMod val="75000"/>
                  </a:schemeClr>
                </a:solidFill>
                <a:latin typeface="Georgia" panose="02040502050405020303" pitchFamily="18" charset="0"/>
              </a:rPr>
              <a:t>Efficiently Managing Logistics</a:t>
            </a:r>
          </a:p>
        </p:txBody>
      </p:sp>
      <p:pic>
        <p:nvPicPr>
          <p:cNvPr id="5" name="Picture 4">
            <a:extLst>
              <a:ext uri="{FF2B5EF4-FFF2-40B4-BE49-F238E27FC236}">
                <a16:creationId xmlns:a16="http://schemas.microsoft.com/office/drawing/2014/main" id="{1FC04A96-4334-4AF0-BFDF-394AECF1C2A3}"/>
              </a:ext>
            </a:extLst>
          </p:cNvPr>
          <p:cNvPicPr>
            <a:picLocks noChangeAspect="1"/>
          </p:cNvPicPr>
          <p:nvPr/>
        </p:nvPicPr>
        <p:blipFill>
          <a:blip r:embed="rId2"/>
          <a:stretch>
            <a:fillRect/>
          </a:stretch>
        </p:blipFill>
        <p:spPr>
          <a:xfrm>
            <a:off x="608076" y="1016720"/>
            <a:ext cx="10975848" cy="2373513"/>
          </a:xfrm>
          <a:prstGeom prst="rect">
            <a:avLst/>
          </a:prstGeom>
          <a:solidFill>
            <a:srgbClr val="FFFFFF">
              <a:shade val="85000"/>
            </a:srgbClr>
          </a:solidFill>
          <a:ln w="6350" cap="rnd">
            <a:solidFill>
              <a:schemeClr val="tx1">
                <a:lumMod val="50000"/>
              </a:schemeClr>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760024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BFEB-88C5-43BD-88F6-79FA85802340}"/>
              </a:ext>
            </a:extLst>
          </p:cNvPr>
          <p:cNvSpPr>
            <a:spLocks noGrp="1"/>
          </p:cNvSpPr>
          <p:nvPr>
            <p:ph type="title"/>
          </p:nvPr>
        </p:nvSpPr>
        <p:spPr>
          <a:xfrm>
            <a:off x="0" y="1"/>
            <a:ext cx="12191999" cy="991736"/>
          </a:xfrm>
        </p:spPr>
        <p:txBody>
          <a:bodyPr>
            <a:noAutofit/>
          </a:bodyPr>
          <a:lstStyle/>
          <a:p>
            <a:pPr algn="ctr"/>
            <a:r>
              <a:rPr lang="en-US" sz="3200" b="1" dirty="0">
                <a:solidFill>
                  <a:schemeClr val="tx1">
                    <a:lumMod val="75000"/>
                  </a:schemeClr>
                </a:solidFill>
                <a:latin typeface="Georgia" panose="02040502050405020303" pitchFamily="18" charset="0"/>
              </a:rPr>
              <a:t>Budget Distribution and Allocation Management: </a:t>
            </a:r>
            <a:br>
              <a:rPr lang="en-US" sz="3200" dirty="0">
                <a:solidFill>
                  <a:schemeClr val="tx1">
                    <a:lumMod val="75000"/>
                  </a:schemeClr>
                </a:solidFill>
                <a:latin typeface="Georgia" panose="02040502050405020303" pitchFamily="18" charset="0"/>
              </a:rPr>
            </a:br>
            <a:r>
              <a:rPr lang="en-US" sz="3200" dirty="0">
                <a:solidFill>
                  <a:schemeClr val="tx1">
                    <a:lumMod val="75000"/>
                  </a:schemeClr>
                </a:solidFill>
                <a:latin typeface="Georgia" panose="02040502050405020303" pitchFamily="18" charset="0"/>
              </a:rPr>
              <a:t>Efficiently Managing Logistics</a:t>
            </a:r>
          </a:p>
        </p:txBody>
      </p:sp>
      <p:pic>
        <p:nvPicPr>
          <p:cNvPr id="4" name="Picture 3">
            <a:extLst>
              <a:ext uri="{FF2B5EF4-FFF2-40B4-BE49-F238E27FC236}">
                <a16:creationId xmlns:a16="http://schemas.microsoft.com/office/drawing/2014/main" id="{C97F199A-4663-40DD-AF9F-A275D2CFEB11}"/>
              </a:ext>
            </a:extLst>
          </p:cNvPr>
          <p:cNvPicPr>
            <a:picLocks noChangeAspect="1"/>
          </p:cNvPicPr>
          <p:nvPr/>
        </p:nvPicPr>
        <p:blipFill>
          <a:blip r:embed="rId2"/>
          <a:stretch>
            <a:fillRect/>
          </a:stretch>
        </p:blipFill>
        <p:spPr>
          <a:xfrm>
            <a:off x="1312867" y="991737"/>
            <a:ext cx="9566263" cy="5293548"/>
          </a:xfrm>
          <a:prstGeom prst="rect">
            <a:avLst/>
          </a:prstGeom>
          <a:solidFill>
            <a:srgbClr val="FFFFFF">
              <a:shade val="85000"/>
            </a:srgbClr>
          </a:solidFill>
          <a:ln w="6350" cap="rnd">
            <a:solidFill>
              <a:schemeClr val="tx1">
                <a:lumMod val="50000"/>
              </a:schemeClr>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6385573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BFEB-88C5-43BD-88F6-79FA85802340}"/>
              </a:ext>
            </a:extLst>
          </p:cNvPr>
          <p:cNvSpPr>
            <a:spLocks noGrp="1"/>
          </p:cNvSpPr>
          <p:nvPr>
            <p:ph type="title"/>
          </p:nvPr>
        </p:nvSpPr>
        <p:spPr>
          <a:xfrm>
            <a:off x="0" y="1"/>
            <a:ext cx="12191999" cy="582303"/>
          </a:xfrm>
        </p:spPr>
        <p:txBody>
          <a:bodyPr>
            <a:normAutofit/>
          </a:bodyPr>
          <a:lstStyle/>
          <a:p>
            <a:pPr algn="ctr"/>
            <a:r>
              <a:rPr lang="en-US" sz="3200" b="1" dirty="0">
                <a:solidFill>
                  <a:schemeClr val="tx1">
                    <a:lumMod val="75000"/>
                  </a:schemeClr>
                </a:solidFill>
                <a:latin typeface="Georgia" panose="02040502050405020303" pitchFamily="18" charset="0"/>
              </a:rPr>
              <a:t>Return on Investment: </a:t>
            </a:r>
            <a:r>
              <a:rPr lang="en-US" sz="3200" dirty="0">
                <a:solidFill>
                  <a:schemeClr val="tx1">
                    <a:lumMod val="75000"/>
                  </a:schemeClr>
                </a:solidFill>
                <a:latin typeface="Georgia" panose="02040502050405020303" pitchFamily="18" charset="0"/>
              </a:rPr>
              <a:t>Efficiently Managing Logistics</a:t>
            </a:r>
          </a:p>
        </p:txBody>
      </p:sp>
      <p:pic>
        <p:nvPicPr>
          <p:cNvPr id="4" name="Picture 3">
            <a:extLst>
              <a:ext uri="{FF2B5EF4-FFF2-40B4-BE49-F238E27FC236}">
                <a16:creationId xmlns:a16="http://schemas.microsoft.com/office/drawing/2014/main" id="{1F099CF0-E4E5-43F0-8F1E-1B1C7DFD627E}"/>
              </a:ext>
            </a:extLst>
          </p:cNvPr>
          <p:cNvPicPr>
            <a:picLocks noChangeAspect="1"/>
          </p:cNvPicPr>
          <p:nvPr/>
        </p:nvPicPr>
        <p:blipFill>
          <a:blip r:embed="rId2"/>
          <a:stretch>
            <a:fillRect/>
          </a:stretch>
        </p:blipFill>
        <p:spPr>
          <a:xfrm>
            <a:off x="281075" y="953660"/>
            <a:ext cx="11629850" cy="3121879"/>
          </a:xfrm>
          <a:prstGeom prst="rect">
            <a:avLst/>
          </a:prstGeom>
          <a:solidFill>
            <a:srgbClr val="FFFFFF">
              <a:shade val="85000"/>
            </a:srgbClr>
          </a:solidFill>
          <a:ln w="6350" cap="rnd">
            <a:solidFill>
              <a:schemeClr val="tx1">
                <a:lumMod val="50000"/>
              </a:schemeClr>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9398793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BFEB-88C5-43BD-88F6-79FA85802340}"/>
              </a:ext>
            </a:extLst>
          </p:cNvPr>
          <p:cNvSpPr>
            <a:spLocks noGrp="1"/>
          </p:cNvSpPr>
          <p:nvPr>
            <p:ph type="title"/>
          </p:nvPr>
        </p:nvSpPr>
        <p:spPr>
          <a:xfrm>
            <a:off x="0" y="1"/>
            <a:ext cx="12192000" cy="573205"/>
          </a:xfrm>
        </p:spPr>
        <p:txBody>
          <a:bodyPr>
            <a:normAutofit/>
          </a:bodyPr>
          <a:lstStyle/>
          <a:p>
            <a:pPr algn="ctr"/>
            <a:r>
              <a:rPr lang="en-US" sz="3200" dirty="0">
                <a:solidFill>
                  <a:schemeClr val="tx1">
                    <a:lumMod val="75000"/>
                  </a:schemeClr>
                </a:solidFill>
                <a:latin typeface="Georgia" panose="02040502050405020303" pitchFamily="18" charset="0"/>
              </a:rPr>
              <a:t>Resource Planning</a:t>
            </a:r>
          </a:p>
        </p:txBody>
      </p:sp>
      <p:pic>
        <p:nvPicPr>
          <p:cNvPr id="5" name="Picture 4">
            <a:extLst>
              <a:ext uri="{FF2B5EF4-FFF2-40B4-BE49-F238E27FC236}">
                <a16:creationId xmlns:a16="http://schemas.microsoft.com/office/drawing/2014/main" id="{074A7EB3-C56D-4B2D-BB30-9F42C47FBD2B}"/>
              </a:ext>
            </a:extLst>
          </p:cNvPr>
          <p:cNvPicPr>
            <a:picLocks noChangeAspect="1"/>
          </p:cNvPicPr>
          <p:nvPr/>
        </p:nvPicPr>
        <p:blipFill>
          <a:blip r:embed="rId2"/>
          <a:stretch>
            <a:fillRect/>
          </a:stretch>
        </p:blipFill>
        <p:spPr>
          <a:xfrm>
            <a:off x="777446" y="852992"/>
            <a:ext cx="10637108" cy="4660698"/>
          </a:xfrm>
          <a:prstGeom prst="rect">
            <a:avLst/>
          </a:prstGeom>
          <a:solidFill>
            <a:srgbClr val="FFFFFF">
              <a:shade val="85000"/>
            </a:srgbClr>
          </a:solidFill>
          <a:ln w="6350" cap="rnd">
            <a:solidFill>
              <a:schemeClr val="tx1">
                <a:lumMod val="50000"/>
              </a:schemeClr>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290942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BFEB-88C5-43BD-88F6-79FA85802340}"/>
              </a:ext>
            </a:extLst>
          </p:cNvPr>
          <p:cNvSpPr>
            <a:spLocks noGrp="1"/>
          </p:cNvSpPr>
          <p:nvPr>
            <p:ph type="title"/>
          </p:nvPr>
        </p:nvSpPr>
        <p:spPr>
          <a:xfrm>
            <a:off x="0" y="1"/>
            <a:ext cx="12192000" cy="591402"/>
          </a:xfrm>
        </p:spPr>
        <p:txBody>
          <a:bodyPr>
            <a:normAutofit/>
          </a:bodyPr>
          <a:lstStyle/>
          <a:p>
            <a:pPr algn="ctr"/>
            <a:r>
              <a:rPr lang="en-US" sz="3200" b="1" dirty="0">
                <a:solidFill>
                  <a:schemeClr val="tx1">
                    <a:lumMod val="75000"/>
                  </a:schemeClr>
                </a:solidFill>
                <a:latin typeface="Georgia" panose="02040502050405020303" pitchFamily="18" charset="0"/>
              </a:rPr>
              <a:t>Risk/Issues:</a:t>
            </a:r>
            <a:r>
              <a:rPr lang="en-US" sz="3200" dirty="0">
                <a:solidFill>
                  <a:schemeClr val="tx1">
                    <a:lumMod val="75000"/>
                  </a:schemeClr>
                </a:solidFill>
                <a:latin typeface="Georgia" panose="02040502050405020303" pitchFamily="18" charset="0"/>
              </a:rPr>
              <a:t> Efficiently Managing Logistics</a:t>
            </a:r>
          </a:p>
        </p:txBody>
      </p:sp>
      <p:pic>
        <p:nvPicPr>
          <p:cNvPr id="4" name="Picture 3">
            <a:extLst>
              <a:ext uri="{FF2B5EF4-FFF2-40B4-BE49-F238E27FC236}">
                <a16:creationId xmlns:a16="http://schemas.microsoft.com/office/drawing/2014/main" id="{1DF5DB2E-D496-4F23-BB4F-476111852881}"/>
              </a:ext>
            </a:extLst>
          </p:cNvPr>
          <p:cNvPicPr>
            <a:picLocks noChangeAspect="1"/>
          </p:cNvPicPr>
          <p:nvPr/>
        </p:nvPicPr>
        <p:blipFill>
          <a:blip r:embed="rId2"/>
          <a:stretch>
            <a:fillRect/>
          </a:stretch>
        </p:blipFill>
        <p:spPr>
          <a:xfrm>
            <a:off x="333632" y="974076"/>
            <a:ext cx="11562712" cy="3062760"/>
          </a:xfrm>
          <a:prstGeom prst="rect">
            <a:avLst/>
          </a:prstGeom>
          <a:solidFill>
            <a:srgbClr val="FFFFFF">
              <a:shade val="85000"/>
            </a:srgbClr>
          </a:solidFill>
          <a:ln w="6350" cap="rnd">
            <a:solidFill>
              <a:schemeClr val="tx1">
                <a:lumMod val="50000"/>
              </a:schemeClr>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011616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CA0AA2-366E-4AA2-A9B7-31BB339D437E}"/>
              </a:ext>
            </a:extLst>
          </p:cNvPr>
          <p:cNvSpPr>
            <a:spLocks noGrp="1"/>
          </p:cNvSpPr>
          <p:nvPr>
            <p:ph type="title"/>
          </p:nvPr>
        </p:nvSpPr>
        <p:spPr>
          <a:xfrm>
            <a:off x="838200" y="3152001"/>
            <a:ext cx="10515600" cy="553998"/>
          </a:xfrm>
        </p:spPr>
        <p:txBody>
          <a:bodyPr/>
          <a:lstStyle/>
          <a:p>
            <a:r>
              <a:rPr lang="en-US" b="1" dirty="0">
                <a:solidFill>
                  <a:schemeClr val="tx1">
                    <a:lumMod val="75000"/>
                  </a:schemeClr>
                </a:solidFill>
                <a:latin typeface="Georgia" panose="02040502050405020303" pitchFamily="18" charset="0"/>
              </a:rPr>
              <a:t>Project 2: Customer Loyalty</a:t>
            </a:r>
          </a:p>
        </p:txBody>
      </p:sp>
    </p:spTree>
    <p:extLst>
      <p:ext uri="{BB962C8B-B14F-4D97-AF65-F5344CB8AC3E}">
        <p14:creationId xmlns:p14="http://schemas.microsoft.com/office/powerpoint/2010/main" val="7690615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BFEB-88C5-43BD-88F6-79FA85802340}"/>
              </a:ext>
            </a:extLst>
          </p:cNvPr>
          <p:cNvSpPr>
            <a:spLocks noGrp="1"/>
          </p:cNvSpPr>
          <p:nvPr>
            <p:ph type="title"/>
          </p:nvPr>
        </p:nvSpPr>
        <p:spPr>
          <a:xfrm>
            <a:off x="0" y="1"/>
            <a:ext cx="12192000" cy="582303"/>
          </a:xfrm>
        </p:spPr>
        <p:txBody>
          <a:bodyPr>
            <a:normAutofit/>
          </a:bodyPr>
          <a:lstStyle/>
          <a:p>
            <a:pPr algn="ctr"/>
            <a:r>
              <a:rPr lang="en-US" sz="3200" b="1" dirty="0">
                <a:solidFill>
                  <a:schemeClr val="tx1">
                    <a:lumMod val="75000"/>
                  </a:schemeClr>
                </a:solidFill>
                <a:latin typeface="Georgia" panose="02040502050405020303" pitchFamily="18" charset="0"/>
              </a:rPr>
              <a:t>Issue Name: </a:t>
            </a:r>
            <a:r>
              <a:rPr lang="en-US" sz="3200" dirty="0">
                <a:solidFill>
                  <a:schemeClr val="bg1">
                    <a:lumMod val="65000"/>
                  </a:schemeClr>
                </a:solidFill>
                <a:latin typeface="Georgia" panose="02040502050405020303" pitchFamily="18" charset="0"/>
              </a:rPr>
              <a:t>Customer Loyalty</a:t>
            </a:r>
          </a:p>
        </p:txBody>
      </p:sp>
      <p:sp>
        <p:nvSpPr>
          <p:cNvPr id="3" name="Content Placeholder 2">
            <a:extLst>
              <a:ext uri="{FF2B5EF4-FFF2-40B4-BE49-F238E27FC236}">
                <a16:creationId xmlns:a16="http://schemas.microsoft.com/office/drawing/2014/main" id="{037CFD37-D35D-49A7-AAF3-5B52F61B9C0F}"/>
              </a:ext>
            </a:extLst>
          </p:cNvPr>
          <p:cNvSpPr>
            <a:spLocks noGrp="1"/>
          </p:cNvSpPr>
          <p:nvPr>
            <p:ph sz="quarter" idx="10"/>
          </p:nvPr>
        </p:nvSpPr>
        <p:spPr>
          <a:xfrm>
            <a:off x="838200" y="1079158"/>
            <a:ext cx="10515599" cy="4802658"/>
          </a:xfrm>
        </p:spPr>
        <p:txBody>
          <a:bodyPr>
            <a:normAutofit fontScale="62500" lnSpcReduction="20000"/>
          </a:bodyPr>
          <a:lstStyle/>
          <a:p>
            <a:pPr marL="0" indent="0">
              <a:lnSpc>
                <a:spcPct val="120000"/>
              </a:lnSpc>
              <a:buNone/>
            </a:pPr>
            <a:r>
              <a:rPr lang="en-US" sz="3100" b="1" dirty="0">
                <a:latin typeface="Georgia" panose="02040502050405020303" pitchFamily="18" charset="0"/>
              </a:rPr>
              <a:t>Wayfair’s customer retention rate is abysmal</a:t>
            </a:r>
          </a:p>
          <a:p>
            <a:pPr marL="0" indent="0">
              <a:buNone/>
            </a:pPr>
            <a:r>
              <a:rPr lang="en-US" sz="1800" dirty="0"/>
              <a:t> </a:t>
            </a:r>
          </a:p>
          <a:p>
            <a:pPr>
              <a:lnSpc>
                <a:spcPct val="110000"/>
              </a:lnSpc>
            </a:pPr>
            <a:r>
              <a:rPr lang="en-US" sz="2900" dirty="0">
                <a:latin typeface="Georgia" panose="02040502050405020303" pitchFamily="18" charset="0"/>
              </a:rPr>
              <a:t>Wayfair is spending egregious amounts on advertising but is losing existing customers faster than they are acquiring new customers. </a:t>
            </a:r>
          </a:p>
          <a:p>
            <a:pPr>
              <a:lnSpc>
                <a:spcPct val="110000"/>
              </a:lnSpc>
            </a:pPr>
            <a:r>
              <a:rPr lang="en-US" sz="2900" dirty="0">
                <a:latin typeface="Georgia" panose="02040502050405020303" pitchFamily="18" charset="0"/>
              </a:rPr>
              <a:t>They are spending about $69 to acquire new customers, but it's only earning $59 back from the customer over the long haul. They are losing money every time they acquire a new customer. </a:t>
            </a:r>
          </a:p>
          <a:p>
            <a:pPr>
              <a:lnSpc>
                <a:spcPct val="110000"/>
              </a:lnSpc>
            </a:pPr>
            <a:r>
              <a:rPr lang="en-US" sz="2900" dirty="0">
                <a:latin typeface="Georgia" panose="02040502050405020303" pitchFamily="18" charset="0"/>
              </a:rPr>
              <a:t>Wayfair is having ugly customer-retention figures i.e., Orders placed by repeat customers are just 55.4% and since it operates on the non-subscription business model, they are losing their old customers to companies like Amazon and Walmart.</a:t>
            </a:r>
          </a:p>
          <a:p>
            <a:pPr>
              <a:lnSpc>
                <a:spcPct val="110000"/>
              </a:lnSpc>
            </a:pPr>
            <a:r>
              <a:rPr lang="en-US" sz="2900" dirty="0">
                <a:latin typeface="Georgia" panose="02040502050405020303" pitchFamily="18" charset="0"/>
              </a:rPr>
              <a:t>Failing to understand customer purchasing patterns that are less predictable and customer churn isn't observable in such business models, Wayfair has been losing a huge amount of money acquiring new customers. </a:t>
            </a:r>
          </a:p>
          <a:p>
            <a:pPr>
              <a:lnSpc>
                <a:spcPct val="110000"/>
              </a:lnSpc>
            </a:pPr>
            <a:r>
              <a:rPr lang="en-US" sz="2900" dirty="0">
                <a:latin typeface="Georgia" panose="02040502050405020303" pitchFamily="18" charset="0"/>
              </a:rPr>
              <a:t>Thus, there is a need for better customer retention policies and ways to improve customer loyalty by understanding the customer needs and patterns effectively.</a:t>
            </a:r>
          </a:p>
        </p:txBody>
      </p:sp>
    </p:spTree>
    <p:extLst>
      <p:ext uri="{BB962C8B-B14F-4D97-AF65-F5344CB8AC3E}">
        <p14:creationId xmlns:p14="http://schemas.microsoft.com/office/powerpoint/2010/main" val="975251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5056-8B0C-4EF2-880F-0EF043BEE5F7}"/>
              </a:ext>
            </a:extLst>
          </p:cNvPr>
          <p:cNvSpPr>
            <a:spLocks noGrp="1"/>
          </p:cNvSpPr>
          <p:nvPr>
            <p:ph type="title"/>
          </p:nvPr>
        </p:nvSpPr>
        <p:spPr>
          <a:xfrm>
            <a:off x="0" y="1"/>
            <a:ext cx="12192000" cy="586853"/>
          </a:xfrm>
        </p:spPr>
        <p:txBody>
          <a:bodyPr>
            <a:normAutofit/>
          </a:bodyPr>
          <a:lstStyle/>
          <a:p>
            <a:pPr algn="ctr"/>
            <a:r>
              <a:rPr lang="en-US" sz="3200" b="1" dirty="0">
                <a:solidFill>
                  <a:schemeClr val="tx1">
                    <a:lumMod val="75000"/>
                  </a:schemeClr>
                </a:solidFill>
                <a:latin typeface="Georgia" panose="02040502050405020303" pitchFamily="18" charset="0"/>
              </a:rPr>
              <a:t>Impact Statement</a:t>
            </a:r>
          </a:p>
        </p:txBody>
      </p:sp>
      <p:sp>
        <p:nvSpPr>
          <p:cNvPr id="4" name="Rectangle 3">
            <a:extLst>
              <a:ext uri="{FF2B5EF4-FFF2-40B4-BE49-F238E27FC236}">
                <a16:creationId xmlns:a16="http://schemas.microsoft.com/office/drawing/2014/main" id="{EC689087-E28B-48E4-9BF3-31FB4BCF06F3}"/>
              </a:ext>
            </a:extLst>
          </p:cNvPr>
          <p:cNvSpPr/>
          <p:nvPr/>
        </p:nvSpPr>
        <p:spPr>
          <a:xfrm>
            <a:off x="884538" y="1222972"/>
            <a:ext cx="10422924" cy="3931947"/>
          </a:xfrm>
          <a:prstGeom prst="rect">
            <a:avLst/>
          </a:prstGeom>
          <a:solidFill>
            <a:srgbClr val="E3DED1"/>
          </a:solidFill>
          <a:ln w="25400" cap="flat" cmpd="sng" algn="ctr">
            <a:solidFill>
              <a:srgbClr val="F07F09">
                <a:shade val="50000"/>
              </a:srgbClr>
            </a:solidFill>
            <a:prstDash val="solid"/>
          </a:ln>
          <a:effectLst/>
        </p:spPr>
        <p:txBody>
          <a:bodyPr rtlCol="0" anchor="ctr"/>
          <a:lstStyle/>
          <a:p>
            <a:pPr marL="228600" marR="0" lvl="0" indent="-228600" fontAlgn="base">
              <a:lnSpc>
                <a:spcPct val="90000"/>
              </a:lnSpc>
              <a:spcBef>
                <a:spcPts val="1000"/>
              </a:spcBef>
              <a:spcAft>
                <a:spcPct val="0"/>
              </a:spcAft>
              <a:buClrTx/>
              <a:buSzTx/>
              <a:buFont typeface="Arial" panose="020B0604020202020204" pitchFamily="34" charset="0"/>
              <a:buChar char="•"/>
              <a:tabLst/>
              <a:defRPr/>
            </a:pPr>
            <a:r>
              <a:rPr lang="en-US" sz="2000" dirty="0">
                <a:latin typeface="Georgia" panose="02040502050405020303" pitchFamily="18" charset="0"/>
                <a:ea typeface="Roboto" panose="02000000000000000000" pitchFamily="2" charset="0"/>
              </a:rPr>
              <a:t>The purpose of this instructional design project research study is to understand the customer purchasing patterns and customer churn by leveraging big data technologies to help the Leadership make decisions considering how it will impact the growth and profit of the company.</a:t>
            </a:r>
          </a:p>
          <a:p>
            <a:pPr marL="228600" marR="0" lvl="0" indent="-228600" fontAlgn="base">
              <a:lnSpc>
                <a:spcPct val="90000"/>
              </a:lnSpc>
              <a:spcBef>
                <a:spcPts val="1000"/>
              </a:spcBef>
              <a:spcAft>
                <a:spcPct val="0"/>
              </a:spcAft>
              <a:buClrTx/>
              <a:buSzTx/>
              <a:buFont typeface="Arial" panose="020B0604020202020204" pitchFamily="34" charset="0"/>
              <a:buChar char="•"/>
              <a:tabLst/>
              <a:defRPr/>
            </a:pPr>
            <a:endParaRPr lang="en-US" sz="2000" dirty="0">
              <a:latin typeface="Georgia" panose="02040502050405020303" pitchFamily="18" charset="0"/>
              <a:ea typeface="Roboto" panose="02000000000000000000" pitchFamily="2" charset="0"/>
            </a:endParaRPr>
          </a:p>
          <a:p>
            <a:pPr marL="228600" marR="0" lvl="0" indent="-228600" fontAlgn="base">
              <a:lnSpc>
                <a:spcPct val="90000"/>
              </a:lnSpc>
              <a:spcBef>
                <a:spcPts val="1000"/>
              </a:spcBef>
              <a:spcAft>
                <a:spcPct val="0"/>
              </a:spcAft>
              <a:buClrTx/>
              <a:buSzTx/>
              <a:buFont typeface="Arial" panose="020B0604020202020204" pitchFamily="34" charset="0"/>
              <a:buChar char="•"/>
              <a:tabLst/>
              <a:defRPr/>
            </a:pPr>
            <a:r>
              <a:rPr lang="en-US" sz="2000" dirty="0">
                <a:latin typeface="Georgia" panose="02040502050405020303" pitchFamily="18" charset="0"/>
                <a:ea typeface="Roboto" panose="02000000000000000000" pitchFamily="2" charset="0"/>
              </a:rPr>
              <a:t>Additionally, the company will require spending less money in acquiring new customers if they start earning profits from their old and loyal customers.</a:t>
            </a:r>
          </a:p>
          <a:p>
            <a:pPr marL="0" marR="0" lvl="0" indent="0" defTabSz="914400" eaLnBrk="1" fontAlgn="base" latinLnBrk="0" hangingPunct="1">
              <a:lnSpc>
                <a:spcPct val="100000"/>
              </a:lnSpc>
              <a:spcBef>
                <a:spcPct val="0"/>
              </a:spcBef>
              <a:spcAft>
                <a:spcPct val="0"/>
              </a:spcAft>
              <a:buClrTx/>
              <a:buSzTx/>
              <a:buFontTx/>
              <a:buNone/>
              <a:tabLst/>
              <a:defRPr/>
            </a:pPr>
            <a:endParaRPr lang="en-US" kern="0" dirty="0">
              <a:solidFill>
                <a:srgbClr val="0070C0"/>
              </a:solidFill>
              <a:latin typeface="Roboto"/>
            </a:endParaRPr>
          </a:p>
          <a:p>
            <a:pPr marL="0" marR="0" lvl="0" indent="0" defTabSz="914400" eaLnBrk="1" fontAlgn="base" latinLnBrk="0" hangingPunct="1">
              <a:lnSpc>
                <a:spcPct val="100000"/>
              </a:lnSpc>
              <a:spcBef>
                <a:spcPct val="0"/>
              </a:spcBef>
              <a:spcAft>
                <a:spcPct val="0"/>
              </a:spcAft>
              <a:buClrTx/>
              <a:buSzTx/>
              <a:buFontTx/>
              <a:buNone/>
              <a:tabLst/>
              <a:defRPr/>
            </a:pPr>
            <a:endParaRPr lang="en-US" kern="0" dirty="0">
              <a:solidFill>
                <a:srgbClr val="0070C0"/>
              </a:solidFill>
              <a:latin typeface="Roboto"/>
            </a:endParaRPr>
          </a:p>
          <a:p>
            <a:pPr marL="0" marR="0" lvl="0" indent="0" defTabSz="914400" eaLnBrk="1" fontAlgn="base" latinLnBrk="0" hangingPunct="1">
              <a:lnSpc>
                <a:spcPct val="100000"/>
              </a:lnSpc>
              <a:spcBef>
                <a:spcPct val="0"/>
              </a:spcBef>
              <a:spcAft>
                <a:spcPct val="0"/>
              </a:spcAft>
              <a:buClrTx/>
              <a:buSzTx/>
              <a:buFontTx/>
              <a:buNone/>
              <a:tabLst/>
              <a:defRPr/>
            </a:pPr>
            <a:endParaRPr lang="en-US" kern="0" dirty="0">
              <a:solidFill>
                <a:srgbClr val="0070C0"/>
              </a:solidFill>
              <a:latin typeface="Roboto"/>
            </a:endParaRPr>
          </a:p>
        </p:txBody>
      </p:sp>
    </p:spTree>
    <p:extLst>
      <p:ext uri="{BB962C8B-B14F-4D97-AF65-F5344CB8AC3E}">
        <p14:creationId xmlns:p14="http://schemas.microsoft.com/office/powerpoint/2010/main" val="16396710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0" y="8239"/>
            <a:ext cx="12192000" cy="916260"/>
          </a:xfrm>
        </p:spPr>
        <p:txBody>
          <a:bodyPr>
            <a:normAutofit/>
          </a:bodyPr>
          <a:lstStyle/>
          <a:p>
            <a:pPr algn="ctr"/>
            <a:r>
              <a:rPr lang="en-US" b="1" dirty="0">
                <a:latin typeface="Georgia" panose="02040502050405020303" pitchFamily="18" charset="0"/>
              </a:rPr>
              <a:t>Wayfair</a:t>
            </a:r>
          </a:p>
        </p:txBody>
      </p:sp>
      <p:sp>
        <p:nvSpPr>
          <p:cNvPr id="5" name="Content Placeholder 4">
            <a:extLst>
              <a:ext uri="{FF2B5EF4-FFF2-40B4-BE49-F238E27FC236}">
                <a16:creationId xmlns:a16="http://schemas.microsoft.com/office/drawing/2014/main" id="{5BCD9B67-0001-4CE8-9E2A-EF590A3D4EBF}"/>
              </a:ext>
            </a:extLst>
          </p:cNvPr>
          <p:cNvSpPr>
            <a:spLocks noGrp="1"/>
          </p:cNvSpPr>
          <p:nvPr>
            <p:ph sz="quarter" idx="10"/>
          </p:nvPr>
        </p:nvSpPr>
        <p:spPr>
          <a:xfrm>
            <a:off x="399351" y="924499"/>
            <a:ext cx="11524734" cy="5009001"/>
          </a:xfrm>
        </p:spPr>
        <p:txBody>
          <a:bodyPr>
            <a:normAutofit/>
          </a:bodyPr>
          <a:lstStyle/>
          <a:p>
            <a:r>
              <a:rPr lang="en-US" sz="2400" b="1" dirty="0">
                <a:latin typeface="Georgia" panose="02040502050405020303" pitchFamily="18" charset="0"/>
              </a:rPr>
              <a:t>Industry: </a:t>
            </a:r>
            <a:r>
              <a:rPr lang="en-US" sz="2400" dirty="0">
                <a:latin typeface="Georgia" panose="02040502050405020303" pitchFamily="18" charset="0"/>
              </a:rPr>
              <a:t>Retail</a:t>
            </a:r>
          </a:p>
          <a:p>
            <a:pPr marL="0" indent="0">
              <a:buNone/>
            </a:pPr>
            <a:endParaRPr lang="en-US" sz="1100" dirty="0">
              <a:latin typeface="Georgia" panose="02040502050405020303" pitchFamily="18" charset="0"/>
            </a:endParaRPr>
          </a:p>
          <a:p>
            <a:r>
              <a:rPr lang="en-US" sz="2400" b="1" dirty="0">
                <a:latin typeface="Georgia" panose="02040502050405020303" pitchFamily="18" charset="0"/>
              </a:rPr>
              <a:t>History/Background:</a:t>
            </a:r>
          </a:p>
          <a:p>
            <a:pPr marL="0" indent="0">
              <a:buNone/>
            </a:pPr>
            <a:endParaRPr lang="en-US" sz="1400" dirty="0">
              <a:latin typeface="Georgia" panose="02040502050405020303" pitchFamily="18" charset="0"/>
            </a:endParaRPr>
          </a:p>
          <a:p>
            <a:pPr lvl="1">
              <a:lnSpc>
                <a:spcPct val="110000"/>
              </a:lnSpc>
            </a:pPr>
            <a:r>
              <a:rPr lang="en-US" sz="2000" dirty="0">
                <a:latin typeface="Georgia" panose="02040502050405020303" pitchFamily="18" charset="0"/>
              </a:rPr>
              <a:t>Wayfair is an American e-commerce company that sells furniture and home-goods. Niraj Shah and Steve Conine founded Wayfair in August 2002 and headquartered in Boston, Massachusetts. Its digital platform offers 14 million items from more than 11,000 global suppliers.</a:t>
            </a:r>
          </a:p>
          <a:p>
            <a:pPr marL="457200" lvl="1" indent="0">
              <a:buNone/>
            </a:pPr>
            <a:endParaRPr lang="en-US" sz="2000" dirty="0">
              <a:latin typeface="Georgia" panose="02040502050405020303" pitchFamily="18" charset="0"/>
            </a:endParaRPr>
          </a:p>
          <a:p>
            <a:pPr lvl="1">
              <a:lnSpc>
                <a:spcPct val="110000"/>
              </a:lnSpc>
            </a:pPr>
            <a:r>
              <a:rPr lang="en-US" sz="2000" dirty="0">
                <a:latin typeface="Georgia" panose="02040502050405020303" pitchFamily="18" charset="0"/>
              </a:rPr>
              <a:t>In May 2019, Wayfair was added to Fortune 500 list for the first time, coming in at number 446. Wayfair has over 12 million square feet of warehouse space in Europe and North America with a dozen fulfillment centers. Wayfair had the largest market share with 33.4% of online furniture sales; Amazon came in second at 29.7% market share.</a:t>
            </a:r>
          </a:p>
        </p:txBody>
      </p:sp>
    </p:spTree>
    <p:extLst>
      <p:ext uri="{BB962C8B-B14F-4D97-AF65-F5344CB8AC3E}">
        <p14:creationId xmlns:p14="http://schemas.microsoft.com/office/powerpoint/2010/main" val="17447700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3DA5D0-B532-4E02-9D60-90F3274A3F6E}"/>
              </a:ext>
            </a:extLst>
          </p:cNvPr>
          <p:cNvSpPr>
            <a:spLocks noGrp="1"/>
          </p:cNvSpPr>
          <p:nvPr>
            <p:ph type="title"/>
          </p:nvPr>
        </p:nvSpPr>
        <p:spPr>
          <a:xfrm>
            <a:off x="0" y="0"/>
            <a:ext cx="12192000" cy="582304"/>
          </a:xfrm>
        </p:spPr>
        <p:txBody>
          <a:bodyPr>
            <a:normAutofit/>
          </a:bodyPr>
          <a:lstStyle/>
          <a:p>
            <a:pPr algn="ctr"/>
            <a:r>
              <a:rPr lang="en-US" sz="3200" b="1" dirty="0">
                <a:solidFill>
                  <a:schemeClr val="tx1">
                    <a:lumMod val="75000"/>
                  </a:schemeClr>
                </a:solidFill>
                <a:latin typeface="Georgia" panose="02040502050405020303" pitchFamily="18" charset="0"/>
              </a:rPr>
              <a:t>Project Name: </a:t>
            </a:r>
            <a:r>
              <a:rPr lang="en-US" sz="3200" dirty="0">
                <a:solidFill>
                  <a:schemeClr val="bg1">
                    <a:lumMod val="65000"/>
                  </a:schemeClr>
                </a:solidFill>
                <a:latin typeface="Georgia" panose="02040502050405020303" pitchFamily="18" charset="0"/>
              </a:rPr>
              <a:t>Customer Loyalty</a:t>
            </a:r>
            <a:r>
              <a:rPr lang="en-US" sz="3200" dirty="0">
                <a:latin typeface="Georgia" panose="02040502050405020303" pitchFamily="18" charset="0"/>
              </a:rPr>
              <a:t> </a:t>
            </a:r>
          </a:p>
        </p:txBody>
      </p:sp>
      <p:sp>
        <p:nvSpPr>
          <p:cNvPr id="4" name="Content Placeholder 3">
            <a:extLst>
              <a:ext uri="{FF2B5EF4-FFF2-40B4-BE49-F238E27FC236}">
                <a16:creationId xmlns:a16="http://schemas.microsoft.com/office/drawing/2014/main" id="{2BC1FC80-9899-4D3B-B4B4-F43AC35DAD0B}"/>
              </a:ext>
            </a:extLst>
          </p:cNvPr>
          <p:cNvSpPr>
            <a:spLocks noGrp="1"/>
          </p:cNvSpPr>
          <p:nvPr>
            <p:ph sz="quarter" idx="11"/>
          </p:nvPr>
        </p:nvSpPr>
        <p:spPr>
          <a:xfrm>
            <a:off x="838200" y="832023"/>
            <a:ext cx="10515599" cy="5605171"/>
          </a:xfrm>
        </p:spPr>
        <p:txBody>
          <a:bodyPr>
            <a:normAutofit/>
          </a:bodyPr>
          <a:lstStyle/>
          <a:p>
            <a:pPr marL="0" lvl="0" indent="0" eaLnBrk="0" fontAlgn="base" hangingPunct="0">
              <a:lnSpc>
                <a:spcPct val="100000"/>
              </a:lnSpc>
              <a:spcBef>
                <a:spcPct val="20000"/>
              </a:spcBef>
              <a:spcAft>
                <a:spcPct val="0"/>
              </a:spcAft>
              <a:buClr>
                <a:srgbClr val="005483"/>
              </a:buClr>
              <a:buNone/>
            </a:pPr>
            <a:r>
              <a:rPr lang="en-US" sz="1300" b="1" kern="0" dirty="0">
                <a:solidFill>
                  <a:prstClr val="black"/>
                </a:solidFill>
                <a:latin typeface="Georgia" panose="02040502050405020303" pitchFamily="18" charset="0"/>
              </a:rPr>
              <a:t>1.   PURPOSE</a:t>
            </a:r>
          </a:p>
          <a:p>
            <a:pPr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The purpose of this project is to increase the customer retention rate by improving the customer experience. The main aim will be to make use of big data technologies and ML models to provide the customers with personalized services and better rates for their orders</a:t>
            </a:r>
          </a:p>
          <a:p>
            <a:pPr eaLnBrk="0" fontAlgn="base" hangingPunct="0">
              <a:lnSpc>
                <a:spcPct val="100000"/>
              </a:lnSpc>
              <a:spcBef>
                <a:spcPct val="20000"/>
              </a:spcBef>
              <a:spcAft>
                <a:spcPct val="0"/>
              </a:spcAft>
              <a:buClr>
                <a:schemeClr val="bg1">
                  <a:lumMod val="65000"/>
                </a:schemeClr>
              </a:buClr>
            </a:pPr>
            <a:endParaRPr lang="en-US" sz="800" kern="0" dirty="0">
              <a:solidFill>
                <a:prstClr val="black"/>
              </a:solidFill>
            </a:endParaRPr>
          </a:p>
          <a:p>
            <a:pPr marL="0" indent="0" eaLnBrk="0" fontAlgn="base" hangingPunct="0">
              <a:lnSpc>
                <a:spcPct val="100000"/>
              </a:lnSpc>
              <a:spcBef>
                <a:spcPct val="20000"/>
              </a:spcBef>
              <a:spcAft>
                <a:spcPct val="0"/>
              </a:spcAft>
              <a:buClr>
                <a:srgbClr val="005483"/>
              </a:buClr>
              <a:buNone/>
            </a:pPr>
            <a:r>
              <a:rPr lang="en-US" sz="1300" b="1" kern="0" dirty="0">
                <a:solidFill>
                  <a:prstClr val="black"/>
                </a:solidFill>
                <a:latin typeface="Georgia" panose="02040502050405020303" pitchFamily="18" charset="0"/>
              </a:rPr>
              <a:t>2.   SPONSOR</a:t>
            </a:r>
          </a:p>
          <a:p>
            <a:pPr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Chief Financial Officer – Michael Fleisher</a:t>
            </a:r>
          </a:p>
          <a:p>
            <a:pPr marL="0" lvl="0" indent="0" eaLnBrk="0" fontAlgn="base" hangingPunct="0">
              <a:lnSpc>
                <a:spcPct val="100000"/>
              </a:lnSpc>
              <a:spcBef>
                <a:spcPct val="20000"/>
              </a:spcBef>
              <a:spcAft>
                <a:spcPct val="0"/>
              </a:spcAft>
              <a:buClr>
                <a:srgbClr val="005483"/>
              </a:buClr>
              <a:buNone/>
            </a:pPr>
            <a:endParaRPr lang="en-US" sz="1300" b="1" kern="0" dirty="0">
              <a:solidFill>
                <a:prstClr val="black"/>
              </a:solidFill>
              <a:latin typeface="Georgia" panose="02040502050405020303" pitchFamily="18" charset="0"/>
            </a:endParaRPr>
          </a:p>
          <a:p>
            <a:pPr marL="0" lvl="0" indent="0" eaLnBrk="0" fontAlgn="base" hangingPunct="0">
              <a:lnSpc>
                <a:spcPct val="100000"/>
              </a:lnSpc>
              <a:spcBef>
                <a:spcPct val="20000"/>
              </a:spcBef>
              <a:spcAft>
                <a:spcPct val="0"/>
              </a:spcAft>
              <a:buClr>
                <a:srgbClr val="005483"/>
              </a:buClr>
              <a:buNone/>
            </a:pPr>
            <a:r>
              <a:rPr lang="en-US" sz="1300" b="1" kern="0" dirty="0">
                <a:solidFill>
                  <a:prstClr val="black"/>
                </a:solidFill>
                <a:latin typeface="Georgia" panose="02040502050405020303" pitchFamily="18" charset="0"/>
              </a:rPr>
              <a:t>3.   BACKGROUND</a:t>
            </a:r>
          </a:p>
          <a:p>
            <a:pPr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The context here is to increase the repeat customer rate, purchase frequency, and average order value by understanding the customer behavior and purchasing patterns. Wayfair’s customer retention rate is abysmal, and they have been losing a huge amount of money acquiring new customers. Improving customer loyalty will be a part of the larger business program</a:t>
            </a:r>
          </a:p>
          <a:p>
            <a:pPr eaLnBrk="0" fontAlgn="base" hangingPunct="0">
              <a:lnSpc>
                <a:spcPct val="100000"/>
              </a:lnSpc>
              <a:spcBef>
                <a:spcPct val="20000"/>
              </a:spcBef>
              <a:spcAft>
                <a:spcPct val="0"/>
              </a:spcAft>
              <a:buClr>
                <a:schemeClr val="bg1">
                  <a:lumMod val="65000"/>
                </a:schemeClr>
              </a:buClr>
            </a:pPr>
            <a:endParaRPr lang="en-US" sz="800" kern="0" dirty="0">
              <a:solidFill>
                <a:prstClr val="white">
                  <a:lumMod val="65000"/>
                </a:prstClr>
              </a:solidFill>
            </a:endParaRPr>
          </a:p>
          <a:p>
            <a:pPr marL="0" indent="0" eaLnBrk="0" fontAlgn="base" hangingPunct="0">
              <a:lnSpc>
                <a:spcPct val="110000"/>
              </a:lnSpc>
              <a:spcBef>
                <a:spcPct val="20000"/>
              </a:spcBef>
              <a:spcAft>
                <a:spcPct val="0"/>
              </a:spcAft>
              <a:buClr>
                <a:srgbClr val="005483"/>
              </a:buClr>
              <a:buNone/>
            </a:pPr>
            <a:r>
              <a:rPr lang="en-US" sz="1300" b="1" kern="0" dirty="0">
                <a:solidFill>
                  <a:prstClr val="black"/>
                </a:solidFill>
                <a:latin typeface="Georgia" panose="02040502050405020303" pitchFamily="18" charset="0"/>
              </a:rPr>
              <a:t>4.   PROJECT OBJECTIVES</a:t>
            </a:r>
          </a:p>
          <a:p>
            <a:pPr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The main objectives of the project are as following:</a:t>
            </a:r>
          </a:p>
          <a:p>
            <a:pPr lvl="1"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The project will try to retain the existing customers by understanding purchasing patterns and providing personalized services</a:t>
            </a:r>
          </a:p>
          <a:p>
            <a:pPr lvl="1"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Improve the customer satisfaction and purchase frequency by suggesting only the products which the customer will buy</a:t>
            </a:r>
          </a:p>
          <a:p>
            <a:pPr marL="457200" lvl="1" indent="0" eaLnBrk="0" fontAlgn="base" hangingPunct="0">
              <a:lnSpc>
                <a:spcPct val="100000"/>
              </a:lnSpc>
              <a:spcBef>
                <a:spcPct val="20000"/>
              </a:spcBef>
              <a:spcAft>
                <a:spcPct val="0"/>
              </a:spcAft>
              <a:buClr>
                <a:schemeClr val="bg1">
                  <a:lumMod val="65000"/>
                </a:schemeClr>
              </a:buClr>
              <a:buNone/>
            </a:pPr>
            <a:endParaRPr lang="en-US" sz="800" kern="0" dirty="0">
              <a:solidFill>
                <a:prstClr val="white">
                  <a:lumMod val="65000"/>
                </a:prstClr>
              </a:solidFill>
            </a:endParaRPr>
          </a:p>
          <a:p>
            <a:pPr marL="0" lvl="0" indent="0" eaLnBrk="0" fontAlgn="base" hangingPunct="0">
              <a:lnSpc>
                <a:spcPct val="120000"/>
              </a:lnSpc>
              <a:spcBef>
                <a:spcPct val="20000"/>
              </a:spcBef>
              <a:spcAft>
                <a:spcPct val="0"/>
              </a:spcAft>
              <a:buClr>
                <a:srgbClr val="005483"/>
              </a:buClr>
              <a:buNone/>
            </a:pPr>
            <a:r>
              <a:rPr lang="en-US" sz="1300" b="1" kern="0" dirty="0">
                <a:solidFill>
                  <a:prstClr val="black"/>
                </a:solidFill>
                <a:latin typeface="Georgia" panose="02040502050405020303" pitchFamily="18" charset="0"/>
              </a:rPr>
              <a:t>5.   SCOPE</a:t>
            </a:r>
          </a:p>
          <a:p>
            <a:pPr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The deliverables of the project is to improve the customer loyalty by understanding customers purchasing pattern, engaging them into royalty programs and improving customer satisfaction.</a:t>
            </a:r>
          </a:p>
          <a:p>
            <a:pPr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The project will help the company save egregious amounts on advertising to acquire new customers by retaining old customers</a:t>
            </a:r>
          </a:p>
        </p:txBody>
      </p:sp>
    </p:spTree>
    <p:extLst>
      <p:ext uri="{BB962C8B-B14F-4D97-AF65-F5344CB8AC3E}">
        <p14:creationId xmlns:p14="http://schemas.microsoft.com/office/powerpoint/2010/main" val="1407773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BC1FC80-9899-4D3B-B4B4-F43AC35DAD0B}"/>
              </a:ext>
            </a:extLst>
          </p:cNvPr>
          <p:cNvSpPr>
            <a:spLocks noGrp="1"/>
          </p:cNvSpPr>
          <p:nvPr>
            <p:ph sz="quarter" idx="11"/>
          </p:nvPr>
        </p:nvSpPr>
        <p:spPr>
          <a:xfrm>
            <a:off x="838201" y="1021492"/>
            <a:ext cx="10515599" cy="5415702"/>
          </a:xfrm>
        </p:spPr>
        <p:txBody>
          <a:bodyPr>
            <a:normAutofit/>
          </a:bodyPr>
          <a:lstStyle/>
          <a:p>
            <a:pPr marL="0" lvl="0" indent="0" eaLnBrk="0" fontAlgn="base" hangingPunct="0">
              <a:lnSpc>
                <a:spcPct val="100000"/>
              </a:lnSpc>
              <a:spcBef>
                <a:spcPct val="20000"/>
              </a:spcBef>
              <a:spcAft>
                <a:spcPct val="0"/>
              </a:spcAft>
              <a:buClr>
                <a:srgbClr val="005483"/>
              </a:buClr>
              <a:buNone/>
            </a:pPr>
            <a:r>
              <a:rPr lang="en-US" sz="1400" b="1" kern="0" dirty="0">
                <a:solidFill>
                  <a:prstClr val="black"/>
                </a:solidFill>
                <a:latin typeface="Georgia" panose="02040502050405020303" pitchFamily="18" charset="0"/>
              </a:rPr>
              <a:t>6.    CONSTRAINTS</a:t>
            </a:r>
          </a:p>
          <a:p>
            <a:pPr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Cost constraint can be estimating the costs for using and maintaining big data tools and technologies</a:t>
            </a:r>
          </a:p>
          <a:p>
            <a:pPr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Hire experienced ML and Data Engineers that can understand and work on the gathered customer information</a:t>
            </a:r>
          </a:p>
          <a:p>
            <a:pPr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Another important constraint can be the restriction of regularity requirements and privacy concerns of the customer data</a:t>
            </a:r>
          </a:p>
          <a:p>
            <a:pPr eaLnBrk="0" fontAlgn="base" hangingPunct="0">
              <a:lnSpc>
                <a:spcPct val="100000"/>
              </a:lnSpc>
              <a:spcBef>
                <a:spcPct val="20000"/>
              </a:spcBef>
              <a:spcAft>
                <a:spcPct val="0"/>
              </a:spcAft>
              <a:buClr>
                <a:schemeClr val="bg1">
                  <a:lumMod val="65000"/>
                </a:schemeClr>
              </a:buClr>
            </a:pPr>
            <a:endParaRPr lang="en-US" sz="1400" kern="0" dirty="0">
              <a:solidFill>
                <a:prstClr val="white">
                  <a:lumMod val="65000"/>
                </a:prstClr>
              </a:solidFill>
            </a:endParaRPr>
          </a:p>
          <a:p>
            <a:pPr marL="0" indent="0" eaLnBrk="0" fontAlgn="base" hangingPunct="0">
              <a:lnSpc>
                <a:spcPct val="100000"/>
              </a:lnSpc>
              <a:spcBef>
                <a:spcPct val="20000"/>
              </a:spcBef>
              <a:spcAft>
                <a:spcPct val="0"/>
              </a:spcAft>
              <a:buClr>
                <a:srgbClr val="005483"/>
              </a:buClr>
              <a:buNone/>
            </a:pPr>
            <a:r>
              <a:rPr lang="en-US" sz="1400" b="1" kern="0" dirty="0">
                <a:solidFill>
                  <a:prstClr val="black"/>
                </a:solidFill>
                <a:latin typeface="Georgia" panose="02040502050405020303" pitchFamily="18" charset="0"/>
              </a:rPr>
              <a:t>7.    INTERFACES</a:t>
            </a:r>
          </a:p>
          <a:p>
            <a:pPr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Internal interface – www.wayfair.com</a:t>
            </a:r>
          </a:p>
          <a:p>
            <a:pPr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External interface - www.jossandmain.com, www.allmodern.com</a:t>
            </a:r>
          </a:p>
          <a:p>
            <a:pPr eaLnBrk="0" fontAlgn="base" hangingPunct="0">
              <a:lnSpc>
                <a:spcPct val="100000"/>
              </a:lnSpc>
              <a:spcBef>
                <a:spcPct val="20000"/>
              </a:spcBef>
              <a:spcAft>
                <a:spcPct val="0"/>
              </a:spcAft>
              <a:buClr>
                <a:schemeClr val="bg1">
                  <a:lumMod val="65000"/>
                </a:schemeClr>
              </a:buClr>
            </a:pPr>
            <a:endParaRPr lang="en-US" sz="1400" kern="0" dirty="0">
              <a:solidFill>
                <a:prstClr val="white">
                  <a:lumMod val="65000"/>
                </a:prstClr>
              </a:solidFill>
            </a:endParaRPr>
          </a:p>
          <a:p>
            <a:pPr marL="0" indent="0" eaLnBrk="0" fontAlgn="base" hangingPunct="0">
              <a:lnSpc>
                <a:spcPct val="100000"/>
              </a:lnSpc>
              <a:spcBef>
                <a:spcPct val="20000"/>
              </a:spcBef>
              <a:spcAft>
                <a:spcPct val="0"/>
              </a:spcAft>
              <a:buClr>
                <a:srgbClr val="005483"/>
              </a:buClr>
              <a:buNone/>
            </a:pPr>
            <a:r>
              <a:rPr lang="en-US" sz="1400" b="1" kern="0" dirty="0">
                <a:solidFill>
                  <a:prstClr val="black"/>
                </a:solidFill>
                <a:latin typeface="Georgia" panose="02040502050405020303" pitchFamily="18" charset="0"/>
              </a:rPr>
              <a:t>8.    QUALITY EXPECTATIONS</a:t>
            </a:r>
          </a:p>
          <a:p>
            <a:pPr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The quality expectations for this project are to provide the application on time and proper maintenance</a:t>
            </a:r>
          </a:p>
          <a:p>
            <a:pPr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Employing engineers with technical expertise those who can handle situations when the requirement changes and continue maintaining the quality expectations</a:t>
            </a:r>
          </a:p>
          <a:p>
            <a:pPr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Customer service team can check if the project has increased customer retention rate by monitoring a group of customers</a:t>
            </a:r>
          </a:p>
          <a:p>
            <a:pPr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Improving customer loyalty will aid in giving personalized services to the customers thereby improving the purchasing frequency and average order value which will increase the company’s profit</a:t>
            </a:r>
          </a:p>
          <a:p>
            <a:pPr eaLnBrk="0" fontAlgn="base" hangingPunct="0">
              <a:lnSpc>
                <a:spcPct val="100000"/>
              </a:lnSpc>
              <a:spcBef>
                <a:spcPct val="20000"/>
              </a:spcBef>
              <a:spcAft>
                <a:spcPct val="0"/>
              </a:spcAft>
              <a:buClr>
                <a:schemeClr val="bg1">
                  <a:lumMod val="65000"/>
                </a:schemeClr>
              </a:buClr>
            </a:pPr>
            <a:endParaRPr lang="en-US" sz="1400" kern="0" dirty="0">
              <a:solidFill>
                <a:prstClr val="white">
                  <a:lumMod val="65000"/>
                </a:prstClr>
              </a:solidFill>
            </a:endParaRPr>
          </a:p>
          <a:p>
            <a:pPr marL="0" lvl="0" indent="0" eaLnBrk="0" fontAlgn="base" hangingPunct="0">
              <a:lnSpc>
                <a:spcPct val="100000"/>
              </a:lnSpc>
              <a:spcBef>
                <a:spcPct val="20000"/>
              </a:spcBef>
              <a:spcAft>
                <a:spcPct val="0"/>
              </a:spcAft>
              <a:buClr>
                <a:srgbClr val="005483"/>
              </a:buClr>
              <a:buNone/>
            </a:pPr>
            <a:r>
              <a:rPr lang="en-US" sz="1400" b="1" kern="0" dirty="0">
                <a:solidFill>
                  <a:prstClr val="black"/>
                </a:solidFill>
                <a:latin typeface="Georgia" panose="02040502050405020303" pitchFamily="18" charset="0"/>
              </a:rPr>
              <a:t>9.    OUTLINE BUSINESS CASE</a:t>
            </a:r>
          </a:p>
          <a:p>
            <a:pPr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To  increase the customer retention rate and avoid spending a large sum of money acquiring new customers</a:t>
            </a:r>
          </a:p>
        </p:txBody>
      </p:sp>
      <p:sp>
        <p:nvSpPr>
          <p:cNvPr id="9" name="Title 2">
            <a:extLst>
              <a:ext uri="{FF2B5EF4-FFF2-40B4-BE49-F238E27FC236}">
                <a16:creationId xmlns:a16="http://schemas.microsoft.com/office/drawing/2014/main" id="{7BC0ACAE-E8EB-4669-9118-15D7B0E7D7ED}"/>
              </a:ext>
            </a:extLst>
          </p:cNvPr>
          <p:cNvSpPr>
            <a:spLocks noGrp="1"/>
          </p:cNvSpPr>
          <p:nvPr>
            <p:ph type="title"/>
          </p:nvPr>
        </p:nvSpPr>
        <p:spPr>
          <a:xfrm>
            <a:off x="0" y="1"/>
            <a:ext cx="12192000" cy="573206"/>
          </a:xfrm>
        </p:spPr>
        <p:txBody>
          <a:bodyPr>
            <a:normAutofit/>
          </a:bodyPr>
          <a:lstStyle/>
          <a:p>
            <a:pPr algn="ctr"/>
            <a:r>
              <a:rPr lang="en-US" sz="3200" b="1" dirty="0">
                <a:latin typeface="Georgia" panose="02040502050405020303" pitchFamily="18" charset="0"/>
              </a:rPr>
              <a:t>Project Name: </a:t>
            </a:r>
            <a:r>
              <a:rPr lang="en-US" sz="3200" dirty="0">
                <a:solidFill>
                  <a:schemeClr val="bg1">
                    <a:lumMod val="65000"/>
                  </a:schemeClr>
                </a:solidFill>
                <a:latin typeface="Georgia" panose="02040502050405020303" pitchFamily="18" charset="0"/>
              </a:rPr>
              <a:t>Customer Loyalty</a:t>
            </a:r>
            <a:endParaRPr lang="en-US" sz="3200" dirty="0">
              <a:latin typeface="Georgia" panose="02040502050405020303" pitchFamily="18" charset="0"/>
            </a:endParaRPr>
          </a:p>
        </p:txBody>
      </p:sp>
    </p:spTree>
    <p:extLst>
      <p:ext uri="{BB962C8B-B14F-4D97-AF65-F5344CB8AC3E}">
        <p14:creationId xmlns:p14="http://schemas.microsoft.com/office/powerpoint/2010/main" val="2876425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4">
            <a:extLst>
              <a:ext uri="{FF2B5EF4-FFF2-40B4-BE49-F238E27FC236}">
                <a16:creationId xmlns:a16="http://schemas.microsoft.com/office/drawing/2014/main" id="{05D019AD-68F6-4D40-B743-26AD18A679C1}"/>
              </a:ext>
            </a:extLst>
          </p:cNvPr>
          <p:cNvSpPr>
            <a:spLocks noGrp="1"/>
          </p:cNvSpPr>
          <p:nvPr>
            <p:ph type="title"/>
          </p:nvPr>
        </p:nvSpPr>
        <p:spPr>
          <a:xfrm>
            <a:off x="0" y="0"/>
            <a:ext cx="12192000" cy="572531"/>
          </a:xfrm>
        </p:spPr>
        <p:txBody>
          <a:bodyPr>
            <a:normAutofit/>
          </a:bodyPr>
          <a:lstStyle/>
          <a:p>
            <a:pPr algn="ctr"/>
            <a:r>
              <a:rPr lang="en-US" sz="3200" b="1" dirty="0">
                <a:solidFill>
                  <a:schemeClr val="tx1">
                    <a:lumMod val="75000"/>
                  </a:schemeClr>
                </a:solidFill>
                <a:latin typeface="Georgia" panose="02040502050405020303" pitchFamily="18" charset="0"/>
              </a:rPr>
              <a:t>Vision Diagram: </a:t>
            </a:r>
            <a:r>
              <a:rPr lang="en-US" sz="3200" dirty="0">
                <a:solidFill>
                  <a:schemeClr val="tx1">
                    <a:lumMod val="75000"/>
                  </a:schemeClr>
                </a:solidFill>
                <a:latin typeface="Georgia" panose="02040502050405020303" pitchFamily="18" charset="0"/>
              </a:rPr>
              <a:t>Customer Loyalty</a:t>
            </a:r>
          </a:p>
        </p:txBody>
      </p:sp>
      <p:pic>
        <p:nvPicPr>
          <p:cNvPr id="3" name="Picture 2">
            <a:extLst>
              <a:ext uri="{FF2B5EF4-FFF2-40B4-BE49-F238E27FC236}">
                <a16:creationId xmlns:a16="http://schemas.microsoft.com/office/drawing/2014/main" id="{C1B7A566-0579-43FE-9546-25490D2A868B}"/>
              </a:ext>
            </a:extLst>
          </p:cNvPr>
          <p:cNvPicPr>
            <a:picLocks noChangeAspect="1"/>
          </p:cNvPicPr>
          <p:nvPr/>
        </p:nvPicPr>
        <p:blipFill>
          <a:blip r:embed="rId2"/>
          <a:stretch>
            <a:fillRect/>
          </a:stretch>
        </p:blipFill>
        <p:spPr>
          <a:xfrm>
            <a:off x="0" y="683740"/>
            <a:ext cx="12192000" cy="5601729"/>
          </a:xfrm>
          <a:prstGeom prst="rect">
            <a:avLst/>
          </a:prstGeom>
        </p:spPr>
      </p:pic>
    </p:spTree>
    <p:extLst>
      <p:ext uri="{BB962C8B-B14F-4D97-AF65-F5344CB8AC3E}">
        <p14:creationId xmlns:p14="http://schemas.microsoft.com/office/powerpoint/2010/main" val="1013130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BFEB-88C5-43BD-88F6-79FA85802340}"/>
              </a:ext>
            </a:extLst>
          </p:cNvPr>
          <p:cNvSpPr>
            <a:spLocks noGrp="1"/>
          </p:cNvSpPr>
          <p:nvPr>
            <p:ph type="title"/>
          </p:nvPr>
        </p:nvSpPr>
        <p:spPr>
          <a:xfrm>
            <a:off x="0" y="1"/>
            <a:ext cx="12192000" cy="586853"/>
          </a:xfrm>
        </p:spPr>
        <p:txBody>
          <a:bodyPr>
            <a:normAutofit/>
          </a:bodyPr>
          <a:lstStyle/>
          <a:p>
            <a:pPr algn="ctr"/>
            <a:r>
              <a:rPr lang="en-US" sz="3200" b="1" dirty="0">
                <a:solidFill>
                  <a:schemeClr val="tx1">
                    <a:lumMod val="75000"/>
                  </a:schemeClr>
                </a:solidFill>
                <a:latin typeface="Georgia" panose="02040502050405020303" pitchFamily="18" charset="0"/>
              </a:rPr>
              <a:t>SWOT: </a:t>
            </a:r>
            <a:r>
              <a:rPr lang="en-US" sz="3200" dirty="0">
                <a:solidFill>
                  <a:schemeClr val="tx1">
                    <a:lumMod val="75000"/>
                  </a:schemeClr>
                </a:solidFill>
                <a:latin typeface="Georgia" panose="02040502050405020303" pitchFamily="18" charset="0"/>
              </a:rPr>
              <a:t>Customer Loyalty</a:t>
            </a:r>
          </a:p>
        </p:txBody>
      </p:sp>
      <p:pic>
        <p:nvPicPr>
          <p:cNvPr id="4" name="Picture 3">
            <a:extLst>
              <a:ext uri="{FF2B5EF4-FFF2-40B4-BE49-F238E27FC236}">
                <a16:creationId xmlns:a16="http://schemas.microsoft.com/office/drawing/2014/main" id="{94221790-659F-4A78-AF8C-AC7E50272178}"/>
              </a:ext>
            </a:extLst>
          </p:cNvPr>
          <p:cNvPicPr>
            <a:picLocks noChangeAspect="1"/>
          </p:cNvPicPr>
          <p:nvPr/>
        </p:nvPicPr>
        <p:blipFill>
          <a:blip r:embed="rId2"/>
          <a:stretch>
            <a:fillRect/>
          </a:stretch>
        </p:blipFill>
        <p:spPr>
          <a:xfrm>
            <a:off x="1685991" y="694037"/>
            <a:ext cx="8820017" cy="5469925"/>
          </a:xfrm>
          <a:prstGeom prst="rect">
            <a:avLst/>
          </a:prstGeom>
          <a:solidFill>
            <a:srgbClr val="FFFFFF">
              <a:shade val="85000"/>
            </a:srgbClr>
          </a:solidFill>
          <a:ln w="6350" cap="rnd">
            <a:solidFill>
              <a:schemeClr val="tx1">
                <a:lumMod val="50000"/>
              </a:schemeClr>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028686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BFEB-88C5-43BD-88F6-79FA85802340}"/>
              </a:ext>
            </a:extLst>
          </p:cNvPr>
          <p:cNvSpPr>
            <a:spLocks noGrp="1"/>
          </p:cNvSpPr>
          <p:nvPr>
            <p:ph type="title"/>
          </p:nvPr>
        </p:nvSpPr>
        <p:spPr>
          <a:xfrm>
            <a:off x="0" y="1"/>
            <a:ext cx="12192000" cy="582303"/>
          </a:xfrm>
        </p:spPr>
        <p:txBody>
          <a:bodyPr>
            <a:normAutofit/>
          </a:bodyPr>
          <a:lstStyle/>
          <a:p>
            <a:pPr algn="ctr"/>
            <a:r>
              <a:rPr lang="en-US" sz="3200" b="1" dirty="0">
                <a:solidFill>
                  <a:schemeClr val="tx1">
                    <a:lumMod val="75000"/>
                  </a:schemeClr>
                </a:solidFill>
                <a:latin typeface="Georgia" panose="02040502050405020303" pitchFamily="18" charset="0"/>
              </a:rPr>
              <a:t>Impact: </a:t>
            </a:r>
            <a:r>
              <a:rPr lang="en-US" sz="3200" dirty="0">
                <a:solidFill>
                  <a:schemeClr val="tx1">
                    <a:lumMod val="75000"/>
                  </a:schemeClr>
                </a:solidFill>
                <a:latin typeface="Georgia" panose="02040502050405020303" pitchFamily="18" charset="0"/>
              </a:rPr>
              <a:t>Customer Loyalty</a:t>
            </a:r>
          </a:p>
        </p:txBody>
      </p:sp>
      <p:pic>
        <p:nvPicPr>
          <p:cNvPr id="5" name="Picture 4">
            <a:extLst>
              <a:ext uri="{FF2B5EF4-FFF2-40B4-BE49-F238E27FC236}">
                <a16:creationId xmlns:a16="http://schemas.microsoft.com/office/drawing/2014/main" id="{4123DA74-B1B8-4B8F-92A0-C9E65B6678A0}"/>
              </a:ext>
            </a:extLst>
          </p:cNvPr>
          <p:cNvPicPr>
            <a:picLocks noChangeAspect="1"/>
          </p:cNvPicPr>
          <p:nvPr/>
        </p:nvPicPr>
        <p:blipFill>
          <a:blip r:embed="rId2"/>
          <a:stretch>
            <a:fillRect/>
          </a:stretch>
        </p:blipFill>
        <p:spPr>
          <a:xfrm>
            <a:off x="774192" y="922174"/>
            <a:ext cx="10930128" cy="2380180"/>
          </a:xfrm>
          <a:prstGeom prst="rect">
            <a:avLst/>
          </a:prstGeom>
          <a:solidFill>
            <a:srgbClr val="FFFFFF">
              <a:shade val="85000"/>
            </a:srgbClr>
          </a:solidFill>
          <a:ln w="6350" cap="rnd">
            <a:solidFill>
              <a:schemeClr val="tx1">
                <a:lumMod val="50000"/>
              </a:schemeClr>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5507417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BFEB-88C5-43BD-88F6-79FA85802340}"/>
              </a:ext>
            </a:extLst>
          </p:cNvPr>
          <p:cNvSpPr>
            <a:spLocks noGrp="1"/>
          </p:cNvSpPr>
          <p:nvPr>
            <p:ph type="title"/>
          </p:nvPr>
        </p:nvSpPr>
        <p:spPr>
          <a:xfrm>
            <a:off x="0" y="1"/>
            <a:ext cx="12192000" cy="932596"/>
          </a:xfrm>
        </p:spPr>
        <p:txBody>
          <a:bodyPr>
            <a:noAutofit/>
          </a:bodyPr>
          <a:lstStyle/>
          <a:p>
            <a:pPr algn="ctr"/>
            <a:r>
              <a:rPr lang="en-US" sz="3200" b="1" dirty="0">
                <a:solidFill>
                  <a:schemeClr val="tx1">
                    <a:lumMod val="75000"/>
                  </a:schemeClr>
                </a:solidFill>
                <a:latin typeface="Georgia" panose="02040502050405020303" pitchFamily="18" charset="0"/>
              </a:rPr>
              <a:t>Budget Distribution and Allocation Management: </a:t>
            </a:r>
            <a:br>
              <a:rPr lang="en-US" sz="3200" b="1" dirty="0">
                <a:solidFill>
                  <a:schemeClr val="tx1">
                    <a:lumMod val="75000"/>
                  </a:schemeClr>
                </a:solidFill>
                <a:latin typeface="Georgia" panose="02040502050405020303" pitchFamily="18" charset="0"/>
              </a:rPr>
            </a:br>
            <a:r>
              <a:rPr lang="en-US" sz="3200" dirty="0">
                <a:solidFill>
                  <a:schemeClr val="tx1">
                    <a:lumMod val="75000"/>
                  </a:schemeClr>
                </a:solidFill>
                <a:latin typeface="Georgia" panose="02040502050405020303" pitchFamily="18" charset="0"/>
              </a:rPr>
              <a:t>Customer Loyalty</a:t>
            </a:r>
          </a:p>
        </p:txBody>
      </p:sp>
      <p:pic>
        <p:nvPicPr>
          <p:cNvPr id="5" name="Picture 4">
            <a:extLst>
              <a:ext uri="{FF2B5EF4-FFF2-40B4-BE49-F238E27FC236}">
                <a16:creationId xmlns:a16="http://schemas.microsoft.com/office/drawing/2014/main" id="{F458A3C5-E0EF-4E58-B008-DFFA14501E6A}"/>
              </a:ext>
            </a:extLst>
          </p:cNvPr>
          <p:cNvPicPr>
            <a:picLocks noChangeAspect="1"/>
          </p:cNvPicPr>
          <p:nvPr/>
        </p:nvPicPr>
        <p:blipFill>
          <a:blip r:embed="rId2"/>
          <a:stretch>
            <a:fillRect/>
          </a:stretch>
        </p:blipFill>
        <p:spPr>
          <a:xfrm>
            <a:off x="1054442" y="932597"/>
            <a:ext cx="9053385" cy="5313914"/>
          </a:xfrm>
          <a:prstGeom prst="rect">
            <a:avLst/>
          </a:prstGeom>
          <a:solidFill>
            <a:srgbClr val="FFFFFF">
              <a:shade val="85000"/>
            </a:srgbClr>
          </a:solidFill>
          <a:ln w="6350" cap="rnd">
            <a:solidFill>
              <a:schemeClr val="tx1">
                <a:lumMod val="50000"/>
              </a:schemeClr>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3246477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BFEB-88C5-43BD-88F6-79FA85802340}"/>
              </a:ext>
            </a:extLst>
          </p:cNvPr>
          <p:cNvSpPr>
            <a:spLocks noGrp="1"/>
          </p:cNvSpPr>
          <p:nvPr>
            <p:ph type="title"/>
          </p:nvPr>
        </p:nvSpPr>
        <p:spPr>
          <a:xfrm>
            <a:off x="0" y="1"/>
            <a:ext cx="12191999" cy="577754"/>
          </a:xfrm>
        </p:spPr>
        <p:txBody>
          <a:bodyPr>
            <a:normAutofit/>
          </a:bodyPr>
          <a:lstStyle/>
          <a:p>
            <a:pPr algn="ctr"/>
            <a:r>
              <a:rPr lang="en-US" sz="3200" b="1" dirty="0">
                <a:solidFill>
                  <a:schemeClr val="tx1">
                    <a:lumMod val="75000"/>
                  </a:schemeClr>
                </a:solidFill>
                <a:latin typeface="Georgia" panose="02040502050405020303" pitchFamily="18" charset="0"/>
              </a:rPr>
              <a:t>Return on Investment: </a:t>
            </a:r>
            <a:r>
              <a:rPr lang="en-US" sz="3200" dirty="0">
                <a:solidFill>
                  <a:schemeClr val="tx1">
                    <a:lumMod val="75000"/>
                  </a:schemeClr>
                </a:solidFill>
                <a:latin typeface="Georgia" panose="02040502050405020303" pitchFamily="18" charset="0"/>
              </a:rPr>
              <a:t>Customer Loyalty</a:t>
            </a:r>
          </a:p>
        </p:txBody>
      </p:sp>
      <p:pic>
        <p:nvPicPr>
          <p:cNvPr id="7" name="Picture 6">
            <a:extLst>
              <a:ext uri="{FF2B5EF4-FFF2-40B4-BE49-F238E27FC236}">
                <a16:creationId xmlns:a16="http://schemas.microsoft.com/office/drawing/2014/main" id="{59BF9E11-7028-485B-93CA-5E9C61A07DD2}"/>
              </a:ext>
            </a:extLst>
          </p:cNvPr>
          <p:cNvPicPr>
            <a:picLocks noChangeAspect="1"/>
          </p:cNvPicPr>
          <p:nvPr/>
        </p:nvPicPr>
        <p:blipFill>
          <a:blip r:embed="rId2"/>
          <a:stretch>
            <a:fillRect/>
          </a:stretch>
        </p:blipFill>
        <p:spPr>
          <a:xfrm>
            <a:off x="377746" y="867156"/>
            <a:ext cx="11558016" cy="3093720"/>
          </a:xfrm>
          <a:prstGeom prst="rect">
            <a:avLst/>
          </a:prstGeom>
          <a:solidFill>
            <a:srgbClr val="FFFFFF">
              <a:shade val="85000"/>
            </a:srgbClr>
          </a:solidFill>
          <a:ln w="6350" cap="rnd">
            <a:solidFill>
              <a:schemeClr val="tx1">
                <a:lumMod val="50000"/>
              </a:schemeClr>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842060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BFEB-88C5-43BD-88F6-79FA85802340}"/>
              </a:ext>
            </a:extLst>
          </p:cNvPr>
          <p:cNvSpPr>
            <a:spLocks noGrp="1"/>
          </p:cNvSpPr>
          <p:nvPr>
            <p:ph type="title"/>
          </p:nvPr>
        </p:nvSpPr>
        <p:spPr>
          <a:xfrm>
            <a:off x="0" y="1"/>
            <a:ext cx="12192000" cy="573205"/>
          </a:xfrm>
        </p:spPr>
        <p:txBody>
          <a:bodyPr>
            <a:normAutofit/>
          </a:bodyPr>
          <a:lstStyle/>
          <a:p>
            <a:pPr algn="ctr"/>
            <a:r>
              <a:rPr lang="en-US" sz="3200" b="1" dirty="0">
                <a:solidFill>
                  <a:schemeClr val="tx1">
                    <a:lumMod val="75000"/>
                  </a:schemeClr>
                </a:solidFill>
                <a:latin typeface="Georgia" panose="02040502050405020303" pitchFamily="18" charset="0"/>
              </a:rPr>
              <a:t>Resource Planning</a:t>
            </a:r>
          </a:p>
        </p:txBody>
      </p:sp>
      <p:pic>
        <p:nvPicPr>
          <p:cNvPr id="4" name="Picture 3">
            <a:extLst>
              <a:ext uri="{FF2B5EF4-FFF2-40B4-BE49-F238E27FC236}">
                <a16:creationId xmlns:a16="http://schemas.microsoft.com/office/drawing/2014/main" id="{55C7DBA0-66DC-4428-8E9C-8E321536B241}"/>
              </a:ext>
            </a:extLst>
          </p:cNvPr>
          <p:cNvPicPr>
            <a:picLocks noChangeAspect="1"/>
          </p:cNvPicPr>
          <p:nvPr/>
        </p:nvPicPr>
        <p:blipFill>
          <a:blip r:embed="rId2"/>
          <a:stretch>
            <a:fillRect/>
          </a:stretch>
        </p:blipFill>
        <p:spPr>
          <a:xfrm>
            <a:off x="838200" y="1083546"/>
            <a:ext cx="10637108" cy="3965977"/>
          </a:xfrm>
          <a:prstGeom prst="rect">
            <a:avLst/>
          </a:prstGeom>
          <a:solidFill>
            <a:srgbClr val="FFFFFF">
              <a:shade val="85000"/>
            </a:srgbClr>
          </a:solidFill>
          <a:ln w="6350" cap="rnd">
            <a:solidFill>
              <a:schemeClr val="tx1">
                <a:lumMod val="50000"/>
              </a:schemeClr>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39127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BFEB-88C5-43BD-88F6-79FA85802340}"/>
              </a:ext>
            </a:extLst>
          </p:cNvPr>
          <p:cNvSpPr>
            <a:spLocks noGrp="1"/>
          </p:cNvSpPr>
          <p:nvPr>
            <p:ph type="title"/>
          </p:nvPr>
        </p:nvSpPr>
        <p:spPr>
          <a:xfrm>
            <a:off x="0" y="1"/>
            <a:ext cx="12192000" cy="591402"/>
          </a:xfrm>
        </p:spPr>
        <p:txBody>
          <a:bodyPr>
            <a:normAutofit/>
          </a:bodyPr>
          <a:lstStyle/>
          <a:p>
            <a:pPr algn="ctr"/>
            <a:r>
              <a:rPr lang="en-US" sz="3200" b="1" dirty="0">
                <a:solidFill>
                  <a:schemeClr val="tx1">
                    <a:lumMod val="75000"/>
                  </a:schemeClr>
                </a:solidFill>
                <a:latin typeface="Georgia" panose="02040502050405020303" pitchFamily="18" charset="0"/>
              </a:rPr>
              <a:t>Risk/Issues: </a:t>
            </a:r>
            <a:r>
              <a:rPr lang="en-US" sz="3200" dirty="0">
                <a:solidFill>
                  <a:schemeClr val="tx1">
                    <a:lumMod val="75000"/>
                  </a:schemeClr>
                </a:solidFill>
                <a:latin typeface="Georgia" panose="02040502050405020303" pitchFamily="18" charset="0"/>
              </a:rPr>
              <a:t>Customer Loyalty</a:t>
            </a:r>
          </a:p>
        </p:txBody>
      </p:sp>
      <p:pic>
        <p:nvPicPr>
          <p:cNvPr id="6" name="Picture 5">
            <a:extLst>
              <a:ext uri="{FF2B5EF4-FFF2-40B4-BE49-F238E27FC236}">
                <a16:creationId xmlns:a16="http://schemas.microsoft.com/office/drawing/2014/main" id="{E9C9292C-4D1E-4FD2-AFA2-DEE38C4B4A13}"/>
              </a:ext>
            </a:extLst>
          </p:cNvPr>
          <p:cNvPicPr>
            <a:picLocks noChangeAspect="1"/>
          </p:cNvPicPr>
          <p:nvPr/>
        </p:nvPicPr>
        <p:blipFill>
          <a:blip r:embed="rId2"/>
          <a:stretch>
            <a:fillRect/>
          </a:stretch>
        </p:blipFill>
        <p:spPr>
          <a:xfrm>
            <a:off x="333632" y="979597"/>
            <a:ext cx="11668898" cy="3053532"/>
          </a:xfrm>
          <a:prstGeom prst="rect">
            <a:avLst/>
          </a:prstGeom>
          <a:solidFill>
            <a:srgbClr val="FFFFFF">
              <a:shade val="85000"/>
            </a:srgbClr>
          </a:solidFill>
          <a:ln w="6350" cap="rnd">
            <a:solidFill>
              <a:schemeClr val="tx1">
                <a:lumMod val="50000"/>
              </a:schemeClr>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527648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CA0AA2-366E-4AA2-A9B7-31BB339D437E}"/>
              </a:ext>
            </a:extLst>
          </p:cNvPr>
          <p:cNvSpPr>
            <a:spLocks noGrp="1"/>
          </p:cNvSpPr>
          <p:nvPr>
            <p:ph type="title"/>
          </p:nvPr>
        </p:nvSpPr>
        <p:spPr>
          <a:xfrm>
            <a:off x="838200" y="3152001"/>
            <a:ext cx="10515600" cy="553998"/>
          </a:xfrm>
        </p:spPr>
        <p:txBody>
          <a:bodyPr/>
          <a:lstStyle/>
          <a:p>
            <a:r>
              <a:rPr lang="en-US" b="1" dirty="0">
                <a:solidFill>
                  <a:schemeClr val="tx1">
                    <a:lumMod val="75000"/>
                  </a:schemeClr>
                </a:solidFill>
                <a:latin typeface="Georgia" panose="02040502050405020303" pitchFamily="18" charset="0"/>
              </a:rPr>
              <a:t>Project Selection</a:t>
            </a:r>
          </a:p>
        </p:txBody>
      </p:sp>
    </p:spTree>
    <p:extLst>
      <p:ext uri="{BB962C8B-B14F-4D97-AF65-F5344CB8AC3E}">
        <p14:creationId xmlns:p14="http://schemas.microsoft.com/office/powerpoint/2010/main" val="19971390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CA0AA2-366E-4AA2-A9B7-31BB339D437E}"/>
              </a:ext>
            </a:extLst>
          </p:cNvPr>
          <p:cNvSpPr>
            <a:spLocks noGrp="1"/>
          </p:cNvSpPr>
          <p:nvPr>
            <p:ph type="title"/>
          </p:nvPr>
        </p:nvSpPr>
        <p:spPr/>
        <p:txBody>
          <a:bodyPr/>
          <a:lstStyle/>
          <a:p>
            <a:r>
              <a:rPr lang="en-US" b="1" dirty="0">
                <a:solidFill>
                  <a:schemeClr val="tx1">
                    <a:lumMod val="75000"/>
                  </a:schemeClr>
                </a:solidFill>
                <a:latin typeface="Georgia" panose="02040502050405020303" pitchFamily="18" charset="0"/>
              </a:rPr>
              <a:t>Company SWOT Analysis</a:t>
            </a:r>
          </a:p>
        </p:txBody>
      </p:sp>
    </p:spTree>
    <p:extLst>
      <p:ext uri="{BB962C8B-B14F-4D97-AF65-F5344CB8AC3E}">
        <p14:creationId xmlns:p14="http://schemas.microsoft.com/office/powerpoint/2010/main" val="31061477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7CFD37-D35D-49A7-AAF3-5B52F61B9C0F}"/>
              </a:ext>
            </a:extLst>
          </p:cNvPr>
          <p:cNvSpPr>
            <a:spLocks noGrp="1"/>
          </p:cNvSpPr>
          <p:nvPr>
            <p:ph sz="quarter" idx="10"/>
          </p:nvPr>
        </p:nvSpPr>
        <p:spPr>
          <a:xfrm>
            <a:off x="838200" y="500419"/>
            <a:ext cx="10515599" cy="5591032"/>
          </a:xfrm>
        </p:spPr>
        <p:txBody>
          <a:bodyPr>
            <a:normAutofit/>
          </a:bodyPr>
          <a:lstStyle/>
          <a:p>
            <a:pPr>
              <a:buFont typeface="Wingdings" panose="05000000000000000000" pitchFamily="2" charset="2"/>
              <a:buChar char="Ø"/>
            </a:pPr>
            <a:r>
              <a:rPr lang="en-US" sz="2600" dirty="0">
                <a:latin typeface="Georgia" panose="02040502050405020303" pitchFamily="18" charset="0"/>
              </a:rPr>
              <a:t> </a:t>
            </a:r>
            <a:r>
              <a:rPr lang="en-US" sz="2400" dirty="0">
                <a:solidFill>
                  <a:schemeClr val="tx1">
                    <a:lumMod val="75000"/>
                  </a:schemeClr>
                </a:solidFill>
                <a:latin typeface="Georgia" panose="02040502050405020303" pitchFamily="18" charset="0"/>
              </a:rPr>
              <a:t>Will be choosing Efficiently Managing Logistics project over Customer Loyalty project because of the following reasons</a:t>
            </a:r>
          </a:p>
          <a:p>
            <a:pPr marL="0" indent="0">
              <a:buNone/>
            </a:pPr>
            <a:endParaRPr lang="en-US" u="sng" dirty="0"/>
          </a:p>
          <a:p>
            <a:pPr marL="0" indent="0">
              <a:buNone/>
            </a:pPr>
            <a:r>
              <a:rPr lang="en-US" sz="2400" b="1" u="sng" dirty="0">
                <a:solidFill>
                  <a:schemeClr val="tx1">
                    <a:lumMod val="75000"/>
                  </a:schemeClr>
                </a:solidFill>
                <a:latin typeface="Georgia" panose="02040502050405020303" pitchFamily="18" charset="0"/>
              </a:rPr>
              <a:t>Business Logic </a:t>
            </a:r>
          </a:p>
          <a:p>
            <a:pPr>
              <a:lnSpc>
                <a:spcPct val="120000"/>
              </a:lnSpc>
            </a:pPr>
            <a:r>
              <a:rPr lang="en-US" sz="1800" dirty="0">
                <a:latin typeface="Georgia" panose="02040502050405020303" pitchFamily="18" charset="0"/>
              </a:rPr>
              <a:t>The company’s primary goal is to build one of the largest online selections of furniture - they completely rely on dropship shippers for their revenue.</a:t>
            </a:r>
          </a:p>
          <a:p>
            <a:pPr>
              <a:lnSpc>
                <a:spcPct val="110000"/>
              </a:lnSpc>
            </a:pPr>
            <a:r>
              <a:rPr lang="en-US" sz="1800" dirty="0">
                <a:latin typeface="Georgia" panose="02040502050405020303" pitchFamily="18" charset="0"/>
              </a:rPr>
              <a:t>Wayfair’s 70% of revenue is generated from its suppliers by cutting on additional delivery cost to the customer and ensuring fast and agile delivery.</a:t>
            </a:r>
          </a:p>
          <a:p>
            <a:pPr>
              <a:lnSpc>
                <a:spcPct val="110000"/>
              </a:lnSpc>
            </a:pPr>
            <a:r>
              <a:rPr lang="en-US" sz="1800" dirty="0">
                <a:latin typeface="Georgia" panose="02040502050405020303" pitchFamily="18" charset="0"/>
              </a:rPr>
              <a:t>This project will help Wayfair’s suppliers ship directly to the customers through the model of Drop Shipping, essentially cutting delivery costs and improving delivery speed significantly which will support their business model.</a:t>
            </a:r>
          </a:p>
          <a:p>
            <a:pPr>
              <a:lnSpc>
                <a:spcPct val="110000"/>
              </a:lnSpc>
            </a:pPr>
            <a:r>
              <a:rPr lang="en-US" sz="1800" dirty="0">
                <a:latin typeface="Georgia" panose="02040502050405020303" pitchFamily="18" charset="0"/>
              </a:rPr>
              <a:t>For Customer Loyalty, there will huge amount of investment needed in the beginning for providing customers with discounts and rewards. Also, we will need lot of historical data to get good results and provide proper recommendations to the customer.</a:t>
            </a:r>
          </a:p>
          <a:p>
            <a:pPr>
              <a:lnSpc>
                <a:spcPct val="110000"/>
              </a:lnSpc>
            </a:pPr>
            <a:endParaRPr lang="en-US" dirty="0"/>
          </a:p>
        </p:txBody>
      </p:sp>
    </p:spTree>
    <p:extLst>
      <p:ext uri="{BB962C8B-B14F-4D97-AF65-F5344CB8AC3E}">
        <p14:creationId xmlns:p14="http://schemas.microsoft.com/office/powerpoint/2010/main" val="3619116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7CFD37-D35D-49A7-AAF3-5B52F61B9C0F}"/>
              </a:ext>
            </a:extLst>
          </p:cNvPr>
          <p:cNvSpPr>
            <a:spLocks noGrp="1"/>
          </p:cNvSpPr>
          <p:nvPr>
            <p:ph sz="quarter" idx="10"/>
          </p:nvPr>
        </p:nvSpPr>
        <p:spPr>
          <a:xfrm>
            <a:off x="838200" y="123568"/>
            <a:ext cx="10515599" cy="6301946"/>
          </a:xfrm>
        </p:spPr>
        <p:txBody>
          <a:bodyPr>
            <a:normAutofit/>
          </a:bodyPr>
          <a:lstStyle/>
          <a:p>
            <a:pPr marL="0" indent="0">
              <a:buNone/>
            </a:pPr>
            <a:r>
              <a:rPr lang="en-US" sz="2400" b="1" u="sng" dirty="0">
                <a:solidFill>
                  <a:schemeClr val="tx1">
                    <a:lumMod val="75000"/>
                  </a:schemeClr>
                </a:solidFill>
                <a:latin typeface="Georgia" panose="02040502050405020303" pitchFamily="18" charset="0"/>
              </a:rPr>
              <a:t>Analytics</a:t>
            </a:r>
          </a:p>
          <a:p>
            <a:pPr>
              <a:lnSpc>
                <a:spcPct val="100000"/>
              </a:lnSpc>
            </a:pPr>
            <a:r>
              <a:rPr lang="en-US" sz="1800" dirty="0">
                <a:latin typeface="Georgia" panose="02040502050405020303" pitchFamily="18" charset="0"/>
              </a:rPr>
              <a:t>Efficiently managing logistics would increase the profit of the company by 25-30% and increase customer satisfaction rate.</a:t>
            </a:r>
          </a:p>
          <a:p>
            <a:pPr>
              <a:lnSpc>
                <a:spcPct val="100000"/>
              </a:lnSpc>
            </a:pPr>
            <a:r>
              <a:rPr lang="en-US" sz="1800" dirty="0">
                <a:latin typeface="Georgia" panose="02040502050405020303" pitchFamily="18" charset="0"/>
              </a:rPr>
              <a:t>For efficiently managing logistics it would be easier to acquire data since it falls under transactional data and will be available of real time basis.</a:t>
            </a:r>
          </a:p>
          <a:p>
            <a:pPr>
              <a:lnSpc>
                <a:spcPct val="100000"/>
              </a:lnSpc>
            </a:pPr>
            <a:r>
              <a:rPr lang="en-US" sz="1800" dirty="0">
                <a:latin typeface="Georgia" panose="02040502050405020303" pitchFamily="18" charset="0"/>
              </a:rPr>
              <a:t>For Customer Loyalty, collecting relevant data would be a difficult task since it will require professional and behavioral understanding of data. Customer Loyalty project will require lot of historical data to be collected for every customer before recommending products to them. </a:t>
            </a:r>
          </a:p>
          <a:p>
            <a:pPr>
              <a:lnSpc>
                <a:spcPct val="100000"/>
              </a:lnSpc>
            </a:pPr>
            <a:r>
              <a:rPr lang="en-US" sz="1800" dirty="0">
                <a:latin typeface="Georgia" panose="02040502050405020303" pitchFamily="18" charset="0"/>
              </a:rPr>
              <a:t>For Customer Loyalty, there will huge amount of investment needed in the beginning without any noticeable profit.</a:t>
            </a:r>
          </a:p>
          <a:p>
            <a:pPr marL="0" indent="0">
              <a:lnSpc>
                <a:spcPct val="100000"/>
              </a:lnSpc>
              <a:buNone/>
            </a:pPr>
            <a:endParaRPr lang="en-US" sz="1400" dirty="0"/>
          </a:p>
          <a:p>
            <a:pPr marL="0" indent="0">
              <a:buNone/>
            </a:pPr>
            <a:r>
              <a:rPr lang="en-US" sz="2400" b="1" u="sng" dirty="0">
                <a:solidFill>
                  <a:schemeClr val="tx1">
                    <a:lumMod val="75000"/>
                  </a:schemeClr>
                </a:solidFill>
                <a:latin typeface="Georgia" panose="02040502050405020303" pitchFamily="18" charset="0"/>
              </a:rPr>
              <a:t>Strategic Analysis</a:t>
            </a:r>
          </a:p>
          <a:p>
            <a:pPr>
              <a:lnSpc>
                <a:spcPct val="100000"/>
              </a:lnSpc>
            </a:pPr>
            <a:r>
              <a:rPr lang="en-US" sz="1800" dirty="0">
                <a:latin typeface="Georgia" panose="02040502050405020303" pitchFamily="18" charset="0"/>
              </a:rPr>
              <a:t>Efficiently managing logistics would also improve customer satisfaction since the customers will receive their products with faster delivery.</a:t>
            </a:r>
          </a:p>
          <a:p>
            <a:pPr>
              <a:lnSpc>
                <a:spcPct val="100000"/>
              </a:lnSpc>
            </a:pPr>
            <a:r>
              <a:rPr lang="en-US" sz="1800" dirty="0">
                <a:latin typeface="Georgia" panose="02040502050405020303" pitchFamily="18" charset="0"/>
              </a:rPr>
              <a:t>This will also help increase in customer retention rate and improvement in customer loyalty and would build a better foundation for Customer Loyalty Project.</a:t>
            </a:r>
          </a:p>
          <a:p>
            <a:pPr>
              <a:lnSpc>
                <a:spcPct val="110000"/>
              </a:lnSpc>
            </a:pPr>
            <a:endParaRPr lang="en-US" dirty="0"/>
          </a:p>
        </p:txBody>
      </p:sp>
    </p:spTree>
    <p:extLst>
      <p:ext uri="{BB962C8B-B14F-4D97-AF65-F5344CB8AC3E}">
        <p14:creationId xmlns:p14="http://schemas.microsoft.com/office/powerpoint/2010/main" val="615165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BFEB-88C5-43BD-88F6-79FA85802340}"/>
              </a:ext>
            </a:extLst>
          </p:cNvPr>
          <p:cNvSpPr>
            <a:spLocks noGrp="1"/>
          </p:cNvSpPr>
          <p:nvPr>
            <p:ph type="title"/>
          </p:nvPr>
        </p:nvSpPr>
        <p:spPr>
          <a:xfrm>
            <a:off x="0" y="1"/>
            <a:ext cx="12192000" cy="564106"/>
          </a:xfrm>
        </p:spPr>
        <p:txBody>
          <a:bodyPr>
            <a:normAutofit/>
          </a:bodyPr>
          <a:lstStyle/>
          <a:p>
            <a:pPr algn="ctr"/>
            <a:r>
              <a:rPr lang="en-US" sz="3200" b="1" dirty="0">
                <a:solidFill>
                  <a:schemeClr val="tx1">
                    <a:lumMod val="75000"/>
                  </a:schemeClr>
                </a:solidFill>
                <a:latin typeface="Georgia" panose="02040502050405020303" pitchFamily="18" charset="0"/>
              </a:rPr>
              <a:t>Impact Score</a:t>
            </a:r>
            <a:endParaRPr lang="en-US" sz="3200" dirty="0">
              <a:solidFill>
                <a:schemeClr val="tx1">
                  <a:lumMod val="75000"/>
                </a:schemeClr>
              </a:solidFill>
              <a:latin typeface="Georgia" panose="02040502050405020303" pitchFamily="18" charset="0"/>
            </a:endParaRPr>
          </a:p>
        </p:txBody>
      </p:sp>
      <p:pic>
        <p:nvPicPr>
          <p:cNvPr id="4" name="Picture 3">
            <a:extLst>
              <a:ext uri="{FF2B5EF4-FFF2-40B4-BE49-F238E27FC236}">
                <a16:creationId xmlns:a16="http://schemas.microsoft.com/office/drawing/2014/main" id="{A296F440-0E98-4809-9566-70C03F77B096}"/>
              </a:ext>
            </a:extLst>
          </p:cNvPr>
          <p:cNvPicPr>
            <a:picLocks noChangeAspect="1"/>
          </p:cNvPicPr>
          <p:nvPr/>
        </p:nvPicPr>
        <p:blipFill>
          <a:blip r:embed="rId2"/>
          <a:stretch>
            <a:fillRect/>
          </a:stretch>
        </p:blipFill>
        <p:spPr>
          <a:xfrm>
            <a:off x="333632" y="1523261"/>
            <a:ext cx="11617576" cy="1178006"/>
          </a:xfrm>
          <a:prstGeom prst="rect">
            <a:avLst/>
          </a:prstGeom>
          <a:solidFill>
            <a:srgbClr val="FFFFFF">
              <a:shade val="85000"/>
            </a:srgbClr>
          </a:solidFill>
          <a:ln w="6350" cap="rnd">
            <a:solidFill>
              <a:schemeClr val="tx1">
                <a:lumMod val="50000"/>
              </a:schemeClr>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3211637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7CFD37-D35D-49A7-AAF3-5B52F61B9C0F}"/>
              </a:ext>
            </a:extLst>
          </p:cNvPr>
          <p:cNvSpPr>
            <a:spLocks noGrp="1"/>
          </p:cNvSpPr>
          <p:nvPr>
            <p:ph sz="quarter" idx="10"/>
          </p:nvPr>
        </p:nvSpPr>
        <p:spPr>
          <a:xfrm>
            <a:off x="288323" y="82379"/>
            <a:ext cx="11615352" cy="946237"/>
          </a:xfrm>
        </p:spPr>
        <p:txBody>
          <a:bodyPr>
            <a:noAutofit/>
          </a:bodyPr>
          <a:lstStyle/>
          <a:p>
            <a:pPr marL="0" indent="0">
              <a:buNone/>
            </a:pPr>
            <a:r>
              <a:rPr lang="en-US" sz="1800" dirty="0">
                <a:solidFill>
                  <a:schemeClr val="tx1">
                    <a:lumMod val="75000"/>
                  </a:schemeClr>
                </a:solidFill>
                <a:latin typeface="Georgia" panose="02040502050405020303" pitchFamily="18" charset="0"/>
              </a:rPr>
              <a:t>Estimated Return on Investment Comparison shows that ROI for Efficiently Managing Logistic would be more compared to Customer Loyalty Project</a:t>
            </a:r>
          </a:p>
          <a:p>
            <a:pPr marL="0" indent="0">
              <a:buNone/>
            </a:pPr>
            <a:r>
              <a:rPr lang="en-US" sz="1800" b="1" u="sng" dirty="0">
                <a:solidFill>
                  <a:schemeClr val="tx1">
                    <a:lumMod val="75000"/>
                  </a:schemeClr>
                </a:solidFill>
                <a:latin typeface="Georgia" panose="02040502050405020303" pitchFamily="18" charset="0"/>
              </a:rPr>
              <a:t>ROI for Efficiently Managing Logistics</a:t>
            </a:r>
            <a:endParaRPr lang="en-US" sz="1800" b="1" dirty="0">
              <a:solidFill>
                <a:schemeClr val="tx1">
                  <a:lumMod val="75000"/>
                </a:schemeClr>
              </a:solidFill>
              <a:latin typeface="Georgia" panose="02040502050405020303" pitchFamily="18" charset="0"/>
            </a:endParaRPr>
          </a:p>
        </p:txBody>
      </p:sp>
      <p:pic>
        <p:nvPicPr>
          <p:cNvPr id="7" name="Picture 6">
            <a:extLst>
              <a:ext uri="{FF2B5EF4-FFF2-40B4-BE49-F238E27FC236}">
                <a16:creationId xmlns:a16="http://schemas.microsoft.com/office/drawing/2014/main" id="{DC51D124-1D62-4D69-B7C1-D776F49955B1}"/>
              </a:ext>
            </a:extLst>
          </p:cNvPr>
          <p:cNvPicPr>
            <a:picLocks noChangeAspect="1"/>
          </p:cNvPicPr>
          <p:nvPr/>
        </p:nvPicPr>
        <p:blipFill>
          <a:blip r:embed="rId2"/>
          <a:stretch>
            <a:fillRect/>
          </a:stretch>
        </p:blipFill>
        <p:spPr>
          <a:xfrm>
            <a:off x="288322" y="1044006"/>
            <a:ext cx="11615352" cy="2479148"/>
          </a:xfrm>
          <a:prstGeom prst="rect">
            <a:avLst/>
          </a:prstGeom>
          <a:solidFill>
            <a:srgbClr val="FFFFFF">
              <a:shade val="85000"/>
            </a:srgbClr>
          </a:solidFill>
          <a:ln w="6350" cap="rnd">
            <a:solidFill>
              <a:schemeClr val="tx1">
                <a:lumMod val="50000"/>
              </a:schemeClr>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50B5AD81-717F-497A-9281-3EB886F6C0F4}"/>
              </a:ext>
            </a:extLst>
          </p:cNvPr>
          <p:cNvPicPr>
            <a:picLocks noChangeAspect="1"/>
          </p:cNvPicPr>
          <p:nvPr/>
        </p:nvPicPr>
        <p:blipFill>
          <a:blip r:embed="rId3"/>
          <a:stretch>
            <a:fillRect/>
          </a:stretch>
        </p:blipFill>
        <p:spPr>
          <a:xfrm>
            <a:off x="288323" y="3986640"/>
            <a:ext cx="11615351" cy="2340001"/>
          </a:xfrm>
          <a:prstGeom prst="rect">
            <a:avLst/>
          </a:prstGeom>
          <a:solidFill>
            <a:srgbClr val="FFFFFF">
              <a:shade val="85000"/>
            </a:srgbClr>
          </a:solidFill>
          <a:ln w="6350" cap="sq">
            <a:solidFill>
              <a:schemeClr val="tx1">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5181E193-B0A7-42EE-BE6D-96B2B9E766BA}"/>
              </a:ext>
            </a:extLst>
          </p:cNvPr>
          <p:cNvSpPr txBox="1"/>
          <p:nvPr/>
        </p:nvSpPr>
        <p:spPr>
          <a:xfrm>
            <a:off x="288322" y="3617308"/>
            <a:ext cx="5828272" cy="369332"/>
          </a:xfrm>
          <a:prstGeom prst="rect">
            <a:avLst/>
          </a:prstGeom>
          <a:noFill/>
        </p:spPr>
        <p:txBody>
          <a:bodyPr wrap="square">
            <a:spAutoFit/>
          </a:bodyPr>
          <a:lstStyle/>
          <a:p>
            <a:pPr marL="0" indent="0">
              <a:buNone/>
            </a:pPr>
            <a:r>
              <a:rPr lang="en-US" b="1" u="sng" dirty="0">
                <a:solidFill>
                  <a:schemeClr val="tx1">
                    <a:lumMod val="75000"/>
                  </a:schemeClr>
                </a:solidFill>
                <a:latin typeface="Georgia" panose="02040502050405020303" pitchFamily="18" charset="0"/>
                <a:ea typeface="Roboto" panose="02000000000000000000" pitchFamily="2" charset="0"/>
              </a:rPr>
              <a:t>ROI for Customer Loyalty</a:t>
            </a:r>
            <a:endParaRPr lang="en-US" b="1" dirty="0">
              <a:solidFill>
                <a:schemeClr val="tx1">
                  <a:lumMod val="75000"/>
                </a:schemeClr>
              </a:solidFill>
              <a:latin typeface="Georgia" panose="02040502050405020303" pitchFamily="18" charset="0"/>
              <a:ea typeface="Roboto" panose="02000000000000000000" pitchFamily="2" charset="0"/>
            </a:endParaRPr>
          </a:p>
        </p:txBody>
      </p:sp>
    </p:spTree>
    <p:extLst>
      <p:ext uri="{BB962C8B-B14F-4D97-AF65-F5344CB8AC3E}">
        <p14:creationId xmlns:p14="http://schemas.microsoft.com/office/powerpoint/2010/main" val="3168263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CA0AA2-366E-4AA2-A9B7-31BB339D437E}"/>
              </a:ext>
            </a:extLst>
          </p:cNvPr>
          <p:cNvSpPr>
            <a:spLocks noGrp="1"/>
          </p:cNvSpPr>
          <p:nvPr>
            <p:ph type="title"/>
          </p:nvPr>
        </p:nvSpPr>
        <p:spPr>
          <a:xfrm>
            <a:off x="838200" y="3152001"/>
            <a:ext cx="10515600" cy="553998"/>
          </a:xfrm>
        </p:spPr>
        <p:txBody>
          <a:bodyPr/>
          <a:lstStyle/>
          <a:p>
            <a:r>
              <a:rPr lang="en-US" b="1" dirty="0">
                <a:solidFill>
                  <a:schemeClr val="tx1">
                    <a:lumMod val="75000"/>
                  </a:schemeClr>
                </a:solidFill>
                <a:latin typeface="Georgia" panose="02040502050405020303" pitchFamily="18" charset="0"/>
              </a:rPr>
              <a:t>FUNCTIONAL REQUIREMENTS</a:t>
            </a:r>
          </a:p>
        </p:txBody>
      </p:sp>
    </p:spTree>
    <p:extLst>
      <p:ext uri="{BB962C8B-B14F-4D97-AF65-F5344CB8AC3E}">
        <p14:creationId xmlns:p14="http://schemas.microsoft.com/office/powerpoint/2010/main" val="32811760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041248-5034-4F77-A1F5-0AF9B0784132}"/>
              </a:ext>
            </a:extLst>
          </p:cNvPr>
          <p:cNvSpPr>
            <a:spLocks noGrp="1"/>
          </p:cNvSpPr>
          <p:nvPr>
            <p:ph sz="quarter" idx="10"/>
          </p:nvPr>
        </p:nvSpPr>
        <p:spPr>
          <a:xfrm>
            <a:off x="838200" y="955344"/>
            <a:ext cx="10515599" cy="5371712"/>
          </a:xfrm>
        </p:spPr>
        <p:txBody>
          <a:bodyPr/>
          <a:lstStyle/>
          <a:p>
            <a:pPr marL="0" indent="0">
              <a:buNone/>
            </a:pPr>
            <a:r>
              <a:rPr lang="en-US" sz="2400" b="1" u="sng" dirty="0">
                <a:solidFill>
                  <a:schemeClr val="tx1">
                    <a:lumMod val="75000"/>
                  </a:schemeClr>
                </a:solidFill>
                <a:latin typeface="Georgia" panose="02040502050405020303" pitchFamily="18" charset="0"/>
              </a:rPr>
              <a:t>BUSINESS REQUIREMENTS</a:t>
            </a:r>
          </a:p>
          <a:p>
            <a:pPr marL="342900" lvl="1" indent="-342900">
              <a:spcBef>
                <a:spcPts val="1000"/>
              </a:spcBef>
            </a:pPr>
            <a:r>
              <a:rPr lang="en-US" sz="1800" dirty="0">
                <a:latin typeface="Georgia" panose="02040502050405020303" pitchFamily="18" charset="0"/>
              </a:rPr>
              <a:t>The primary goal is to automate and efficiently manage the logistic at Wayfair by leveraging big data technologies along with Machine Learning and AI. It should help the business in demand forecasting, preventing flaws like understocking and overstocking, deciding the best possible route and mode of transportation and providing a better and faster delivery service to its customers</a:t>
            </a:r>
          </a:p>
          <a:p>
            <a:pPr marL="342900" lvl="1" indent="-342900">
              <a:spcBef>
                <a:spcPts val="1000"/>
              </a:spcBef>
            </a:pPr>
            <a:r>
              <a:rPr lang="en-US" sz="1800" dirty="0">
                <a:latin typeface="Georgia" panose="02040502050405020303" pitchFamily="18" charset="0"/>
              </a:rPr>
              <a:t>Various other aspects like Multi-currency and Exchange rates, providing the ability to define any higher-level constraint anywhere in the process, Transfer pricing and taxes. These are the requirements which we need to test and consider to see how efficiently the logistic have been managed</a:t>
            </a:r>
          </a:p>
          <a:p>
            <a:pPr marL="342900" lvl="1" indent="-342900">
              <a:spcBef>
                <a:spcPts val="1000"/>
              </a:spcBef>
            </a:pPr>
            <a:r>
              <a:rPr lang="en-US" sz="1800" dirty="0">
                <a:latin typeface="Georgia" panose="02040502050405020303" pitchFamily="18" charset="0"/>
              </a:rPr>
              <a:t>The project needs to have well defined and described Business rules for In Scope and Out of Scope items, in order to make it easier for a Businessperson understand the process and the terms related to it</a:t>
            </a:r>
          </a:p>
          <a:p>
            <a:pPr marL="342900" lvl="1" indent="-342900">
              <a:spcBef>
                <a:spcPts val="1000"/>
              </a:spcBef>
            </a:pPr>
            <a:r>
              <a:rPr lang="en-US" sz="1800" dirty="0">
                <a:latin typeface="Georgia" panose="02040502050405020303" pitchFamily="18" charset="0"/>
              </a:rPr>
              <a:t>Maintaining Business Metadata related to the project, this metadata can be from different teams and domains</a:t>
            </a:r>
          </a:p>
          <a:p>
            <a:pPr marL="228600" lvl="1">
              <a:spcBef>
                <a:spcPts val="1000"/>
              </a:spcBef>
              <a:buFont typeface="Wingdings" panose="05000000000000000000" pitchFamily="2" charset="2"/>
              <a:buChar char="Ø"/>
            </a:pPr>
            <a:endParaRPr lang="en-US" sz="2000" dirty="0"/>
          </a:p>
          <a:p>
            <a:endParaRPr lang="en-US" dirty="0"/>
          </a:p>
        </p:txBody>
      </p:sp>
      <p:sp>
        <p:nvSpPr>
          <p:cNvPr id="6" name="Title 1">
            <a:extLst>
              <a:ext uri="{FF2B5EF4-FFF2-40B4-BE49-F238E27FC236}">
                <a16:creationId xmlns:a16="http://schemas.microsoft.com/office/drawing/2014/main" id="{BA1484D1-7B20-4459-A178-1694411A80E6}"/>
              </a:ext>
            </a:extLst>
          </p:cNvPr>
          <p:cNvSpPr txBox="1">
            <a:spLocks/>
          </p:cNvSpPr>
          <p:nvPr/>
        </p:nvSpPr>
        <p:spPr>
          <a:xfrm>
            <a:off x="0" y="1"/>
            <a:ext cx="12191999" cy="5732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kern="1200">
                <a:solidFill>
                  <a:schemeClr val="tx1"/>
                </a:solidFill>
                <a:latin typeface="Rockwell" panose="02060603020205020403" pitchFamily="18" charset="0"/>
                <a:ea typeface="Roboto" panose="02000000000000000000" pitchFamily="2" charset="0"/>
                <a:cs typeface="Raavi" panose="020B0502040204020203" pitchFamily="34" charset="0"/>
              </a:defRPr>
            </a:lvl1pPr>
          </a:lstStyle>
          <a:p>
            <a:pPr algn="ctr"/>
            <a:r>
              <a:rPr lang="en-US" sz="3200" b="1" dirty="0">
                <a:latin typeface="Georgia" panose="02040502050405020303" pitchFamily="18" charset="0"/>
              </a:rPr>
              <a:t>Functional Requirements</a:t>
            </a:r>
          </a:p>
        </p:txBody>
      </p:sp>
    </p:spTree>
    <p:extLst>
      <p:ext uri="{BB962C8B-B14F-4D97-AF65-F5344CB8AC3E}">
        <p14:creationId xmlns:p14="http://schemas.microsoft.com/office/powerpoint/2010/main" val="41063133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155C0F-85E8-435F-92D5-1AA78E736F3D}"/>
              </a:ext>
            </a:extLst>
          </p:cNvPr>
          <p:cNvSpPr>
            <a:spLocks noGrp="1"/>
          </p:cNvSpPr>
          <p:nvPr>
            <p:ph sz="quarter" idx="10"/>
          </p:nvPr>
        </p:nvSpPr>
        <p:spPr>
          <a:xfrm>
            <a:off x="838200" y="668740"/>
            <a:ext cx="10515599" cy="5045124"/>
          </a:xfrm>
        </p:spPr>
        <p:txBody>
          <a:bodyPr>
            <a:normAutofit/>
          </a:bodyPr>
          <a:lstStyle/>
          <a:p>
            <a:pPr marL="342900" lvl="1" indent="-342900">
              <a:spcBef>
                <a:spcPts val="1000"/>
              </a:spcBef>
            </a:pPr>
            <a:r>
              <a:rPr lang="en-US" sz="1800" b="1" dirty="0">
                <a:latin typeface="Georgia" panose="02040502050405020303" pitchFamily="18" charset="0"/>
              </a:rPr>
              <a:t>Managing the external interfaces </a:t>
            </a:r>
            <a:r>
              <a:rPr lang="en-US" sz="1800" dirty="0">
                <a:latin typeface="Georgia" panose="02040502050405020303" pitchFamily="18" charset="0"/>
              </a:rPr>
              <a:t>– For this project, the external interfaces would be the Vendor Management System which the company uses. These systems need to be integrated properly in the architecture to avoid any miscommunication between the company and its suppliers</a:t>
            </a:r>
          </a:p>
          <a:p>
            <a:pPr marL="342900" lvl="1" indent="-342900">
              <a:spcBef>
                <a:spcPts val="1000"/>
              </a:spcBef>
            </a:pPr>
            <a:r>
              <a:rPr lang="en-US" sz="1800" b="1" dirty="0">
                <a:latin typeface="Georgia" panose="02040502050405020303" pitchFamily="18" charset="0"/>
              </a:rPr>
              <a:t>Administration functions</a:t>
            </a:r>
            <a:r>
              <a:rPr lang="en-US" sz="1800" dirty="0">
                <a:latin typeface="Georgia" panose="02040502050405020303" pitchFamily="18" charset="0"/>
              </a:rPr>
              <a:t> – Project administrators will be needed to handle the administrative functions for the project. They will be responsible for scheduling regular meetings and recording decisions i.e., assigned tasks and next steps, creating and updating the workflows, conduct risk analysis, track expenses and predict future costs and monitor project progress</a:t>
            </a:r>
          </a:p>
          <a:p>
            <a:pPr marL="342900" lvl="1" indent="-342900">
              <a:spcBef>
                <a:spcPts val="1000"/>
              </a:spcBef>
            </a:pPr>
            <a:r>
              <a:rPr lang="en-US" sz="1800" dirty="0">
                <a:latin typeface="Georgia" panose="02040502050405020303" pitchFamily="18" charset="0"/>
              </a:rPr>
              <a:t>Along with managing the daily administrative functions, they will also be managing project documentation and contracts, raising issues and implementing changes to the planned process based on the requirements</a:t>
            </a:r>
          </a:p>
          <a:p>
            <a:pPr marL="342900" lvl="1" indent="-342900">
              <a:spcBef>
                <a:spcPts val="1000"/>
              </a:spcBef>
            </a:pPr>
            <a:r>
              <a:rPr lang="en-US" sz="1800" b="1" dirty="0">
                <a:latin typeface="Georgia" panose="02040502050405020303" pitchFamily="18" charset="0"/>
              </a:rPr>
              <a:t>Reporting Requirements </a:t>
            </a:r>
            <a:r>
              <a:rPr lang="en-US" sz="1800" dirty="0">
                <a:latin typeface="Georgia" panose="02040502050405020303" pitchFamily="18" charset="0"/>
              </a:rPr>
              <a:t>– In order to have the best analytical solution, it is necessary to know the requirements from the Business Owners who will be using the result for making decisions</a:t>
            </a:r>
          </a:p>
          <a:p>
            <a:pPr marL="342900" lvl="1" indent="-342900">
              <a:spcBef>
                <a:spcPts val="1000"/>
              </a:spcBef>
            </a:pPr>
            <a:r>
              <a:rPr lang="en-US" sz="1800" dirty="0">
                <a:latin typeface="Georgia" panose="02040502050405020303" pitchFamily="18" charset="0"/>
              </a:rPr>
              <a:t>Example the Metrics which should be displayed in the reports, information which is necessary in the report, when the report should be refreshed or updated. Understanding these functional requirements are very important when so many entities and domains are involved</a:t>
            </a:r>
          </a:p>
        </p:txBody>
      </p:sp>
      <p:sp>
        <p:nvSpPr>
          <p:cNvPr id="7" name="Title 1">
            <a:extLst>
              <a:ext uri="{FF2B5EF4-FFF2-40B4-BE49-F238E27FC236}">
                <a16:creationId xmlns:a16="http://schemas.microsoft.com/office/drawing/2014/main" id="{0637B86E-8BCC-4B10-9A75-DF7DFEFE17A1}"/>
              </a:ext>
            </a:extLst>
          </p:cNvPr>
          <p:cNvSpPr txBox="1">
            <a:spLocks/>
          </p:cNvSpPr>
          <p:nvPr/>
        </p:nvSpPr>
        <p:spPr>
          <a:xfrm>
            <a:off x="0" y="1"/>
            <a:ext cx="12191999" cy="5732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kern="1200">
                <a:solidFill>
                  <a:schemeClr val="tx1"/>
                </a:solidFill>
                <a:latin typeface="Rockwell" panose="02060603020205020403" pitchFamily="18" charset="0"/>
                <a:ea typeface="Roboto" panose="02000000000000000000" pitchFamily="2" charset="0"/>
                <a:cs typeface="Raavi" panose="020B0502040204020203" pitchFamily="34" charset="0"/>
              </a:defRPr>
            </a:lvl1pPr>
          </a:lstStyle>
          <a:p>
            <a:pPr algn="ctr"/>
            <a:r>
              <a:rPr lang="en-US" sz="3200" b="1" dirty="0">
                <a:latin typeface="Georgia" panose="02040502050405020303" pitchFamily="18" charset="0"/>
              </a:rPr>
              <a:t>Functional Requirements</a:t>
            </a:r>
          </a:p>
        </p:txBody>
      </p:sp>
    </p:spTree>
    <p:extLst>
      <p:ext uri="{BB962C8B-B14F-4D97-AF65-F5344CB8AC3E}">
        <p14:creationId xmlns:p14="http://schemas.microsoft.com/office/powerpoint/2010/main" val="2833628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CA0AA2-366E-4AA2-A9B7-31BB339D437E}"/>
              </a:ext>
            </a:extLst>
          </p:cNvPr>
          <p:cNvSpPr>
            <a:spLocks noGrp="1"/>
          </p:cNvSpPr>
          <p:nvPr>
            <p:ph type="title"/>
          </p:nvPr>
        </p:nvSpPr>
        <p:spPr>
          <a:xfrm>
            <a:off x="838200" y="3152001"/>
            <a:ext cx="10515600" cy="553998"/>
          </a:xfrm>
        </p:spPr>
        <p:txBody>
          <a:bodyPr/>
          <a:lstStyle/>
          <a:p>
            <a:r>
              <a:rPr lang="en-US" b="1" dirty="0">
                <a:solidFill>
                  <a:schemeClr val="tx1">
                    <a:lumMod val="75000"/>
                  </a:schemeClr>
                </a:solidFill>
                <a:latin typeface="Georgia" panose="02040502050405020303" pitchFamily="18" charset="0"/>
              </a:rPr>
              <a:t>NON-FUNCTIONAL REQUIREMENTS</a:t>
            </a:r>
          </a:p>
        </p:txBody>
      </p:sp>
    </p:spTree>
    <p:extLst>
      <p:ext uri="{BB962C8B-B14F-4D97-AF65-F5344CB8AC3E}">
        <p14:creationId xmlns:p14="http://schemas.microsoft.com/office/powerpoint/2010/main" val="40760789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041248-5034-4F77-A1F5-0AF9B0784132}"/>
              </a:ext>
            </a:extLst>
          </p:cNvPr>
          <p:cNvSpPr>
            <a:spLocks noGrp="1"/>
          </p:cNvSpPr>
          <p:nvPr>
            <p:ph sz="quarter" idx="10"/>
          </p:nvPr>
        </p:nvSpPr>
        <p:spPr>
          <a:xfrm>
            <a:off x="838200" y="677840"/>
            <a:ext cx="10515599" cy="5500047"/>
          </a:xfrm>
        </p:spPr>
        <p:txBody>
          <a:bodyPr>
            <a:normAutofit/>
          </a:bodyPr>
          <a:lstStyle/>
          <a:p>
            <a:pPr marL="342900" lvl="1" indent="-342900">
              <a:spcBef>
                <a:spcPts val="1000"/>
              </a:spcBef>
            </a:pPr>
            <a:r>
              <a:rPr lang="en-US" sz="1800" b="1" dirty="0">
                <a:latin typeface="Georgia" panose="02040502050405020303" pitchFamily="18" charset="0"/>
              </a:rPr>
              <a:t>Reliability</a:t>
            </a:r>
            <a:r>
              <a:rPr lang="en-US" sz="1800" dirty="0">
                <a:latin typeface="Georgia" panose="02040502050405020303" pitchFamily="18" charset="0"/>
              </a:rPr>
              <a:t> – The system should be built in a way that the data is available on demand and when required for visualization. All the reports should display the same numbers, and the data on the dashboard and reports should help the managers and leadership take decisions</a:t>
            </a:r>
          </a:p>
          <a:p>
            <a:pPr marL="342900" lvl="1" indent="-342900">
              <a:spcBef>
                <a:spcPts val="1000"/>
              </a:spcBef>
            </a:pPr>
            <a:r>
              <a:rPr lang="en-US" sz="1800" b="1" dirty="0">
                <a:latin typeface="Georgia" panose="02040502050405020303" pitchFamily="18" charset="0"/>
              </a:rPr>
              <a:t>Scalability</a:t>
            </a:r>
            <a:r>
              <a:rPr lang="en-US" sz="1800" dirty="0">
                <a:latin typeface="Georgia" panose="02040502050405020303" pitchFamily="18" charset="0"/>
              </a:rPr>
              <a:t> – The system should be able to scale up as well as scale out i.e. It should be able to scale vertically as well as horizontally. We should be able to increase the hardware capacity of the machine by adding more RAM or CPU to our system to make it more robust and powerful </a:t>
            </a:r>
          </a:p>
          <a:p>
            <a:pPr marL="342900" lvl="1" indent="-342900">
              <a:spcBef>
                <a:spcPts val="1000"/>
              </a:spcBef>
            </a:pPr>
            <a:r>
              <a:rPr lang="en-US" sz="1800" dirty="0">
                <a:latin typeface="Georgia" panose="02040502050405020303" pitchFamily="18" charset="0"/>
              </a:rPr>
              <a:t>Along with this, based on requirements we should be able to add more machines, add more nodes to existing cluster without stopping the running system</a:t>
            </a:r>
          </a:p>
          <a:p>
            <a:pPr marL="342900" lvl="1" indent="-342900">
              <a:spcBef>
                <a:spcPts val="1000"/>
              </a:spcBef>
            </a:pPr>
            <a:r>
              <a:rPr lang="en-US" sz="1800" b="1" dirty="0">
                <a:latin typeface="Georgia" panose="02040502050405020303" pitchFamily="18" charset="0"/>
              </a:rPr>
              <a:t>Capacity</a:t>
            </a:r>
            <a:r>
              <a:rPr lang="en-US" sz="1800" dirty="0">
                <a:latin typeface="Georgia" panose="02040502050405020303" pitchFamily="18" charset="0"/>
              </a:rPr>
              <a:t> -  This project would generate huge volume of new data every minute, so the storage pipeline needs to be created in order to implement this project should be designed in such a way that it can handle huge volume of data. It should be scalable to extend and increase the capacity in future to accommodate the new volume of data generated every minute</a:t>
            </a:r>
          </a:p>
          <a:p>
            <a:pPr marL="342900" lvl="1" indent="-342900">
              <a:spcBef>
                <a:spcPts val="1000"/>
              </a:spcBef>
            </a:pPr>
            <a:r>
              <a:rPr lang="en-US" sz="1800" b="1" dirty="0">
                <a:latin typeface="Georgia" panose="02040502050405020303" pitchFamily="18" charset="0"/>
              </a:rPr>
              <a:t>Availability</a:t>
            </a:r>
            <a:r>
              <a:rPr lang="en-US" sz="1800" dirty="0">
                <a:latin typeface="Georgia" panose="02040502050405020303" pitchFamily="18" charset="0"/>
              </a:rPr>
              <a:t> – The data to the end consumer should be accessible and information should be continuous. Information with low availability concerns should be considered supplementary rather than necessary</a:t>
            </a:r>
          </a:p>
          <a:p>
            <a:pPr marL="342900" lvl="1" indent="-342900">
              <a:spcBef>
                <a:spcPts val="1000"/>
              </a:spcBef>
            </a:pPr>
            <a:r>
              <a:rPr lang="en-US" sz="1800" b="1" dirty="0">
                <a:latin typeface="Georgia" panose="02040502050405020303" pitchFamily="18" charset="0"/>
              </a:rPr>
              <a:t>Recoverability</a:t>
            </a:r>
            <a:r>
              <a:rPr lang="en-US" sz="1800" dirty="0">
                <a:latin typeface="Georgia" panose="02040502050405020303" pitchFamily="18" charset="0"/>
              </a:rPr>
              <a:t> – The data needs to be backed up at multiple points, so that if there is any failure at any stage the data could be recovered and there would not be any loss of data and the system could be started from the last backup</a:t>
            </a:r>
          </a:p>
        </p:txBody>
      </p:sp>
      <p:sp>
        <p:nvSpPr>
          <p:cNvPr id="6" name="Title 1">
            <a:extLst>
              <a:ext uri="{FF2B5EF4-FFF2-40B4-BE49-F238E27FC236}">
                <a16:creationId xmlns:a16="http://schemas.microsoft.com/office/drawing/2014/main" id="{B91F3A66-2091-4998-A2B0-50CA8BF5799A}"/>
              </a:ext>
            </a:extLst>
          </p:cNvPr>
          <p:cNvSpPr txBox="1">
            <a:spLocks/>
          </p:cNvSpPr>
          <p:nvPr/>
        </p:nvSpPr>
        <p:spPr>
          <a:xfrm>
            <a:off x="0" y="1"/>
            <a:ext cx="12191999" cy="5732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kern="1200">
                <a:solidFill>
                  <a:schemeClr val="tx1"/>
                </a:solidFill>
                <a:latin typeface="Rockwell" panose="02060603020205020403" pitchFamily="18" charset="0"/>
                <a:ea typeface="Roboto" panose="02000000000000000000" pitchFamily="2" charset="0"/>
                <a:cs typeface="Raavi" panose="020B0502040204020203" pitchFamily="34" charset="0"/>
              </a:defRPr>
            </a:lvl1pPr>
          </a:lstStyle>
          <a:p>
            <a:pPr algn="ctr"/>
            <a:r>
              <a:rPr lang="en-US" sz="3200" b="1" dirty="0">
                <a:latin typeface="Georgia" panose="02040502050405020303" pitchFamily="18" charset="0"/>
              </a:rPr>
              <a:t>Non-Functional Requirements</a:t>
            </a:r>
          </a:p>
        </p:txBody>
      </p:sp>
    </p:spTree>
    <p:extLst>
      <p:ext uri="{BB962C8B-B14F-4D97-AF65-F5344CB8AC3E}">
        <p14:creationId xmlns:p14="http://schemas.microsoft.com/office/powerpoint/2010/main" val="17038062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041248-5034-4F77-A1F5-0AF9B0784132}"/>
              </a:ext>
            </a:extLst>
          </p:cNvPr>
          <p:cNvSpPr>
            <a:spLocks noGrp="1"/>
          </p:cNvSpPr>
          <p:nvPr>
            <p:ph sz="quarter" idx="10"/>
          </p:nvPr>
        </p:nvSpPr>
        <p:spPr>
          <a:xfrm>
            <a:off x="838200" y="673290"/>
            <a:ext cx="10515599" cy="6000466"/>
          </a:xfrm>
        </p:spPr>
        <p:txBody>
          <a:bodyPr>
            <a:normAutofit/>
          </a:bodyPr>
          <a:lstStyle/>
          <a:p>
            <a:pPr marL="342900" lvl="1" indent="-342900">
              <a:spcBef>
                <a:spcPts val="1000"/>
              </a:spcBef>
            </a:pPr>
            <a:r>
              <a:rPr lang="en-US" sz="1800" b="1" dirty="0">
                <a:latin typeface="Georgia" panose="02040502050405020303" pitchFamily="18" charset="0"/>
              </a:rPr>
              <a:t>Maintainability and Serviceability </a:t>
            </a:r>
            <a:r>
              <a:rPr lang="en-US" sz="1800" dirty="0">
                <a:latin typeface="Georgia" panose="02040502050405020303" pitchFamily="18" charset="0"/>
              </a:rPr>
              <a:t>– The system should be easily maintained and repaired with great speed and minimal time. We should be able to diagnose the system whenever problem arises or the system crashes. Early detection of faults would decrease or avoid system downtime. Example:- The system should automatically call a service without human intervention when the system experiences a system fault</a:t>
            </a:r>
          </a:p>
          <a:p>
            <a:pPr marL="342900" lvl="1" indent="-342900">
              <a:spcBef>
                <a:spcPts val="1000"/>
              </a:spcBef>
            </a:pPr>
            <a:r>
              <a:rPr lang="en-US" sz="1800" b="1" dirty="0">
                <a:latin typeface="Georgia" panose="02040502050405020303" pitchFamily="18" charset="0"/>
              </a:rPr>
              <a:t>Security</a:t>
            </a:r>
            <a:r>
              <a:rPr lang="en-US" sz="1800" dirty="0">
                <a:latin typeface="Georgia" panose="02040502050405020303" pitchFamily="18" charset="0"/>
              </a:rPr>
              <a:t> – The information should be secure at every stage of the process and should be so secure that there is no threat to the data stored in these systems. At every stage of the system, the data should be accessed by the authorized users to prevent any data theft.</a:t>
            </a:r>
          </a:p>
          <a:p>
            <a:pPr marL="342900" lvl="1" indent="-342900">
              <a:spcBef>
                <a:spcPts val="1000"/>
              </a:spcBef>
            </a:pPr>
            <a:r>
              <a:rPr lang="en-US" sz="1800" b="1" dirty="0">
                <a:latin typeface="Georgia" panose="02040502050405020303" pitchFamily="18" charset="0"/>
              </a:rPr>
              <a:t>Usability</a:t>
            </a:r>
            <a:r>
              <a:rPr lang="en-US" sz="1800" dirty="0">
                <a:latin typeface="Georgia" panose="02040502050405020303" pitchFamily="18" charset="0"/>
              </a:rPr>
              <a:t> – The user interface of the system should be easy to understand and use. The result and output (dashboard, reports, notifications, etc.) should be useful to the managers and leaderships to make decisions. </a:t>
            </a:r>
          </a:p>
          <a:p>
            <a:pPr marL="342900" lvl="1" indent="-342900">
              <a:spcBef>
                <a:spcPts val="1000"/>
              </a:spcBef>
            </a:pPr>
            <a:r>
              <a:rPr lang="en-US" sz="1800" b="1" dirty="0">
                <a:latin typeface="Georgia" panose="02040502050405020303" pitchFamily="18" charset="0"/>
              </a:rPr>
              <a:t>Performance</a:t>
            </a:r>
            <a:r>
              <a:rPr lang="en-US" sz="1800" dirty="0">
                <a:latin typeface="Georgia" panose="02040502050405020303" pitchFamily="18" charset="0"/>
              </a:rPr>
              <a:t> –The performance of data collection, processing and integration should                 be robust and should be able to grab the high volume of data coming at enormous   velocity. The response time should be negligible, and it should have able to transfer huge  amount of data from one network to another.</a:t>
            </a:r>
          </a:p>
          <a:p>
            <a:pPr marL="342900" lvl="1" indent="-342900">
              <a:spcBef>
                <a:spcPts val="1000"/>
              </a:spcBef>
            </a:pPr>
            <a:r>
              <a:rPr lang="en-US" sz="1800" dirty="0">
                <a:latin typeface="Georgia" panose="02040502050405020303" pitchFamily="18" charset="0"/>
              </a:rPr>
              <a:t>The company should be able to utilize the analytics to find new insights on increasing the   profitability and how they serve their customers.</a:t>
            </a:r>
          </a:p>
          <a:p>
            <a:pPr marL="342900" lvl="1" indent="-342900">
              <a:spcBef>
                <a:spcPts val="1000"/>
              </a:spcBef>
            </a:pPr>
            <a:endParaRPr lang="en-US" sz="2200" dirty="0">
              <a:latin typeface="Georgia" panose="02040502050405020303" pitchFamily="18" charset="0"/>
            </a:endParaRPr>
          </a:p>
          <a:p>
            <a:pPr marL="342900" lvl="1" indent="-342900">
              <a:spcBef>
                <a:spcPts val="1000"/>
              </a:spcBef>
            </a:pPr>
            <a:endParaRPr lang="en-US" sz="2200" dirty="0">
              <a:latin typeface="Georgia" panose="02040502050405020303" pitchFamily="18" charset="0"/>
            </a:endParaRPr>
          </a:p>
          <a:p>
            <a:pPr marL="0" lvl="1" indent="0">
              <a:spcBef>
                <a:spcPts val="1000"/>
              </a:spcBef>
              <a:buNone/>
            </a:pPr>
            <a:endParaRPr lang="en-US" sz="2200" dirty="0">
              <a:latin typeface="Georgia" panose="02040502050405020303" pitchFamily="18" charset="0"/>
            </a:endParaRPr>
          </a:p>
          <a:p>
            <a:pPr marL="0" lvl="1" indent="0">
              <a:spcBef>
                <a:spcPts val="1000"/>
              </a:spcBef>
              <a:buNone/>
            </a:pPr>
            <a:endParaRPr lang="en-US" sz="2000" dirty="0"/>
          </a:p>
          <a:p>
            <a:pPr marL="0" lvl="1" indent="0">
              <a:spcBef>
                <a:spcPts val="1000"/>
              </a:spcBef>
              <a:buNone/>
            </a:pPr>
            <a:endParaRPr lang="en-US" sz="2000" dirty="0"/>
          </a:p>
        </p:txBody>
      </p:sp>
      <p:sp>
        <p:nvSpPr>
          <p:cNvPr id="6" name="Title 1">
            <a:extLst>
              <a:ext uri="{FF2B5EF4-FFF2-40B4-BE49-F238E27FC236}">
                <a16:creationId xmlns:a16="http://schemas.microsoft.com/office/drawing/2014/main" id="{13598A5F-709B-4F79-8E00-9D37A3E6425B}"/>
              </a:ext>
            </a:extLst>
          </p:cNvPr>
          <p:cNvSpPr>
            <a:spLocks noGrp="1"/>
          </p:cNvSpPr>
          <p:nvPr>
            <p:ph type="title"/>
          </p:nvPr>
        </p:nvSpPr>
        <p:spPr>
          <a:xfrm>
            <a:off x="0" y="1"/>
            <a:ext cx="12191999" cy="573205"/>
          </a:xfrm>
        </p:spPr>
        <p:txBody>
          <a:bodyPr>
            <a:normAutofit/>
          </a:bodyPr>
          <a:lstStyle/>
          <a:p>
            <a:pPr algn="ctr"/>
            <a:r>
              <a:rPr lang="en-US" sz="3200" b="1" dirty="0">
                <a:latin typeface="Georgia" panose="02040502050405020303" pitchFamily="18" charset="0"/>
              </a:rPr>
              <a:t>Non-Functional Requirements</a:t>
            </a:r>
          </a:p>
        </p:txBody>
      </p:sp>
    </p:spTree>
    <p:extLst>
      <p:ext uri="{BB962C8B-B14F-4D97-AF65-F5344CB8AC3E}">
        <p14:creationId xmlns:p14="http://schemas.microsoft.com/office/powerpoint/2010/main" val="18375290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276BCC-A679-4225-A5E7-F5B17061E244}"/>
              </a:ext>
            </a:extLst>
          </p:cNvPr>
          <p:cNvSpPr>
            <a:spLocks noGrp="1"/>
          </p:cNvSpPr>
          <p:nvPr>
            <p:ph type="title"/>
          </p:nvPr>
        </p:nvSpPr>
        <p:spPr>
          <a:xfrm>
            <a:off x="0" y="0"/>
            <a:ext cx="12192000" cy="710889"/>
          </a:xfrm>
        </p:spPr>
        <p:txBody>
          <a:bodyPr>
            <a:normAutofit/>
          </a:bodyPr>
          <a:lstStyle/>
          <a:p>
            <a:pPr algn="ctr"/>
            <a:r>
              <a:rPr lang="en-US" b="1" dirty="0">
                <a:solidFill>
                  <a:schemeClr val="tx1">
                    <a:lumMod val="75000"/>
                  </a:schemeClr>
                </a:solidFill>
                <a:latin typeface="Georgia" panose="02040502050405020303" pitchFamily="18" charset="0"/>
              </a:rPr>
              <a:t>Company Name: Wayfair</a:t>
            </a:r>
          </a:p>
        </p:txBody>
      </p:sp>
      <p:sp>
        <p:nvSpPr>
          <p:cNvPr id="6" name="Rectangle 5">
            <a:extLst>
              <a:ext uri="{FF2B5EF4-FFF2-40B4-BE49-F238E27FC236}">
                <a16:creationId xmlns:a16="http://schemas.microsoft.com/office/drawing/2014/main" id="{B9BF7A50-8510-46CF-A2B3-F21870701CBA}"/>
              </a:ext>
            </a:extLst>
          </p:cNvPr>
          <p:cNvSpPr/>
          <p:nvPr/>
        </p:nvSpPr>
        <p:spPr>
          <a:xfrm>
            <a:off x="1255195" y="1060287"/>
            <a:ext cx="4740966" cy="2156791"/>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85775"/>
              </a:solidFill>
              <a:effectLst/>
              <a:uLnTx/>
              <a:uFillTx/>
              <a:latin typeface="Segoe UI Light"/>
              <a:ea typeface="+mn-ea"/>
              <a:cs typeface="+mn-cs"/>
            </a:endParaRPr>
          </a:p>
        </p:txBody>
      </p:sp>
      <p:sp>
        <p:nvSpPr>
          <p:cNvPr id="7" name="Rectangle 6">
            <a:extLst>
              <a:ext uri="{FF2B5EF4-FFF2-40B4-BE49-F238E27FC236}">
                <a16:creationId xmlns:a16="http://schemas.microsoft.com/office/drawing/2014/main" id="{CF396DF7-2AA7-490E-BC9F-004FA3B50792}"/>
              </a:ext>
            </a:extLst>
          </p:cNvPr>
          <p:cNvSpPr/>
          <p:nvPr/>
        </p:nvSpPr>
        <p:spPr>
          <a:xfrm>
            <a:off x="6208197" y="1060286"/>
            <a:ext cx="4740966" cy="2156791"/>
          </a:xfrm>
          <a:prstGeom prst="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41B2C"/>
              </a:solidFill>
              <a:effectLst/>
              <a:uLnTx/>
              <a:uFillTx/>
              <a:latin typeface="Segoe UI Light"/>
              <a:ea typeface="+mn-ea"/>
              <a:cs typeface="+mn-cs"/>
            </a:endParaRPr>
          </a:p>
        </p:txBody>
      </p:sp>
      <p:sp>
        <p:nvSpPr>
          <p:cNvPr id="8" name="Rectangle 7">
            <a:extLst>
              <a:ext uri="{FF2B5EF4-FFF2-40B4-BE49-F238E27FC236}">
                <a16:creationId xmlns:a16="http://schemas.microsoft.com/office/drawing/2014/main" id="{C5EE2F71-1E4A-4428-9AC3-09EE8A06175E}"/>
              </a:ext>
            </a:extLst>
          </p:cNvPr>
          <p:cNvSpPr/>
          <p:nvPr/>
        </p:nvSpPr>
        <p:spPr>
          <a:xfrm>
            <a:off x="1255195" y="3413024"/>
            <a:ext cx="4740966" cy="2156791"/>
          </a:xfrm>
          <a:prstGeom prst="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CFB5"/>
              </a:solidFill>
              <a:effectLst/>
              <a:uLnTx/>
              <a:uFillTx/>
              <a:latin typeface="Segoe UI Light"/>
              <a:ea typeface="+mn-ea"/>
              <a:cs typeface="+mn-cs"/>
            </a:endParaRPr>
          </a:p>
        </p:txBody>
      </p:sp>
      <p:sp>
        <p:nvSpPr>
          <p:cNvPr id="9" name="Rectangle 8">
            <a:extLst>
              <a:ext uri="{FF2B5EF4-FFF2-40B4-BE49-F238E27FC236}">
                <a16:creationId xmlns:a16="http://schemas.microsoft.com/office/drawing/2014/main" id="{D4FE4947-D83C-48D7-80B8-7B8DF46B1B79}"/>
              </a:ext>
            </a:extLst>
          </p:cNvPr>
          <p:cNvSpPr/>
          <p:nvPr/>
        </p:nvSpPr>
        <p:spPr>
          <a:xfrm>
            <a:off x="6208197" y="3413023"/>
            <a:ext cx="4740966" cy="2156791"/>
          </a:xfrm>
          <a:prstGeom prst="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41B2C"/>
              </a:solidFill>
              <a:effectLst/>
              <a:uLnTx/>
              <a:uFillTx/>
              <a:latin typeface="Segoe UI Light"/>
              <a:ea typeface="+mn-ea"/>
              <a:cs typeface="+mn-cs"/>
            </a:endParaRPr>
          </a:p>
        </p:txBody>
      </p:sp>
      <p:sp>
        <p:nvSpPr>
          <p:cNvPr id="10" name="TextBox 9">
            <a:extLst>
              <a:ext uri="{FF2B5EF4-FFF2-40B4-BE49-F238E27FC236}">
                <a16:creationId xmlns:a16="http://schemas.microsoft.com/office/drawing/2014/main" id="{E00A2CAE-060D-4A54-BC22-30082396C45B}"/>
              </a:ext>
            </a:extLst>
          </p:cNvPr>
          <p:cNvSpPr txBox="1"/>
          <p:nvPr/>
        </p:nvSpPr>
        <p:spPr>
          <a:xfrm>
            <a:off x="1255195" y="1060455"/>
            <a:ext cx="6096000" cy="178510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b="0" i="0" strike="noStrike" kern="1200" cap="none" spc="0" normalizeH="0" baseline="0" noProof="0" dirty="0">
                <a:ln>
                  <a:noFill/>
                </a:ln>
                <a:solidFill>
                  <a:srgbClr val="385775">
                    <a:hueOff val="0"/>
                    <a:satOff val="0"/>
                    <a:lumOff val="0"/>
                    <a:alphaOff val="0"/>
                  </a:srgbClr>
                </a:solidFill>
                <a:effectLst/>
                <a:uLnTx/>
                <a:uFillTx/>
                <a:latin typeface="Georgia" panose="02040502050405020303" pitchFamily="18" charset="0"/>
                <a:ea typeface="Roboto Medium" panose="02000000000000000000" pitchFamily="2" charset="0"/>
              </a:rPr>
              <a:t>Strengths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385775">
                    <a:hueOff val="0"/>
                    <a:satOff val="0"/>
                    <a:lumOff val="0"/>
                    <a:alphaOff val="0"/>
                  </a:srgbClr>
                </a:solidFill>
                <a:effectLst/>
                <a:uLnTx/>
                <a:uFillTx/>
                <a:latin typeface="Georgia" panose="02040502050405020303" pitchFamily="18" charset="0"/>
                <a:ea typeface="Roboto Medium" panose="02000000000000000000" pitchFamily="2" charset="0"/>
              </a:rPr>
              <a:t>Automation of activities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385775">
                    <a:hueOff val="0"/>
                    <a:satOff val="0"/>
                    <a:lumOff val="0"/>
                    <a:alphaOff val="0"/>
                  </a:srgbClr>
                </a:solidFill>
                <a:effectLst/>
                <a:uLnTx/>
                <a:uFillTx/>
                <a:latin typeface="Georgia" panose="02040502050405020303" pitchFamily="18" charset="0"/>
                <a:ea typeface="Roboto Medium" panose="02000000000000000000" pitchFamily="2" charset="0"/>
              </a:rPr>
              <a:t>Good Returns on Capital Expenditure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385775">
                    <a:hueOff val="0"/>
                    <a:satOff val="0"/>
                    <a:lumOff val="0"/>
                    <a:alphaOff val="0"/>
                  </a:srgbClr>
                </a:solidFill>
                <a:effectLst/>
                <a:uLnTx/>
                <a:uFillTx/>
                <a:latin typeface="Georgia" panose="02040502050405020303" pitchFamily="18" charset="0"/>
                <a:ea typeface="Roboto Medium" panose="02000000000000000000" pitchFamily="2" charset="0"/>
              </a:rPr>
              <a:t>Highly skilled workforce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385775">
                    <a:hueOff val="0"/>
                    <a:satOff val="0"/>
                    <a:lumOff val="0"/>
                    <a:alphaOff val="0"/>
                  </a:srgbClr>
                </a:solidFill>
                <a:effectLst/>
                <a:uLnTx/>
                <a:uFillTx/>
                <a:latin typeface="Georgia" panose="02040502050405020303" pitchFamily="18" charset="0"/>
                <a:ea typeface="Roboto Medium" panose="02000000000000000000" pitchFamily="2" charset="0"/>
              </a:rPr>
              <a:t>Successful Market strategies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385775">
                    <a:hueOff val="0"/>
                    <a:satOff val="0"/>
                    <a:lumOff val="0"/>
                    <a:alphaOff val="0"/>
                  </a:srgbClr>
                </a:solidFill>
                <a:effectLst/>
                <a:uLnTx/>
                <a:uFillTx/>
                <a:latin typeface="Georgia" panose="02040502050405020303" pitchFamily="18" charset="0"/>
                <a:ea typeface="Roboto Medium" panose="02000000000000000000" pitchFamily="2" charset="0"/>
              </a:rPr>
              <a:t>Strong dealer community</a:t>
            </a:r>
          </a:p>
        </p:txBody>
      </p:sp>
      <p:sp>
        <p:nvSpPr>
          <p:cNvPr id="11" name="TextBox 10">
            <a:extLst>
              <a:ext uri="{FF2B5EF4-FFF2-40B4-BE49-F238E27FC236}">
                <a16:creationId xmlns:a16="http://schemas.microsoft.com/office/drawing/2014/main" id="{43B84AAF-7BB7-4E97-B6A3-E655362F6494}"/>
              </a:ext>
            </a:extLst>
          </p:cNvPr>
          <p:cNvSpPr txBox="1"/>
          <p:nvPr/>
        </p:nvSpPr>
        <p:spPr>
          <a:xfrm>
            <a:off x="6208197" y="1082577"/>
            <a:ext cx="6096000" cy="178510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b="0" i="0" strike="noStrike" kern="1200" cap="none" spc="0" normalizeH="0" baseline="0" noProof="0" dirty="0">
                <a:ln>
                  <a:noFill/>
                </a:ln>
                <a:solidFill>
                  <a:srgbClr val="385775">
                    <a:hueOff val="0"/>
                    <a:satOff val="0"/>
                    <a:lumOff val="0"/>
                    <a:alphaOff val="0"/>
                  </a:srgbClr>
                </a:solidFill>
                <a:effectLst/>
                <a:uLnTx/>
                <a:uFillTx/>
                <a:latin typeface="Georgia" panose="02040502050405020303" pitchFamily="18" charset="0"/>
                <a:ea typeface="Roboto Medium" panose="02000000000000000000" pitchFamily="2" charset="0"/>
              </a:rPr>
              <a:t>Weaknesses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385775">
                    <a:hueOff val="0"/>
                    <a:satOff val="0"/>
                    <a:lumOff val="0"/>
                    <a:alphaOff val="0"/>
                  </a:srgbClr>
                </a:solidFill>
                <a:effectLst/>
                <a:uLnTx/>
                <a:uFillTx/>
                <a:latin typeface="Georgia" panose="02040502050405020303" pitchFamily="18" charset="0"/>
                <a:ea typeface="Roboto Medium" panose="02000000000000000000" pitchFamily="2" charset="0"/>
              </a:rPr>
              <a:t>Poor product demand forecasting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385775"/>
                </a:solidFill>
                <a:effectLst/>
                <a:uLnTx/>
                <a:uFillTx/>
                <a:latin typeface="Georgia" panose="02040502050405020303" pitchFamily="18" charset="0"/>
                <a:ea typeface="Roboto Medium" panose="02000000000000000000" pitchFamily="2" charset="0"/>
              </a:rPr>
              <a:t>Unsuccessful at integrating firms</a:t>
            </a:r>
            <a:endParaRPr kumimoji="0" lang="en-US" b="0" i="0" u="none" strike="noStrike" kern="1200" cap="none" spc="0" normalizeH="0" baseline="0" noProof="0" dirty="0">
              <a:ln>
                <a:noFill/>
              </a:ln>
              <a:solidFill>
                <a:srgbClr val="385775">
                  <a:hueOff val="0"/>
                  <a:satOff val="0"/>
                  <a:lumOff val="0"/>
                  <a:alphaOff val="0"/>
                </a:srgbClr>
              </a:solidFill>
              <a:effectLst/>
              <a:uLnTx/>
              <a:uFillTx/>
              <a:latin typeface="Georgia" panose="02040502050405020303" pitchFamily="18" charset="0"/>
              <a:ea typeface="Roboto Medium" panose="02000000000000000000"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385775"/>
                </a:solidFill>
                <a:effectLst/>
                <a:uLnTx/>
                <a:uFillTx/>
                <a:latin typeface="Georgia" panose="02040502050405020303" pitchFamily="18" charset="0"/>
                <a:ea typeface="Roboto Medium" panose="02000000000000000000" pitchFamily="2" charset="0"/>
              </a:rPr>
              <a:t>Inventory time is high</a:t>
            </a:r>
            <a:endParaRPr kumimoji="0" lang="en-US" b="0" i="0" u="none" strike="noStrike" kern="1200" cap="none" spc="0" normalizeH="0" baseline="0" noProof="0" dirty="0">
              <a:ln>
                <a:noFill/>
              </a:ln>
              <a:solidFill>
                <a:srgbClr val="385775"/>
              </a:solidFill>
              <a:effectLst/>
              <a:uLnTx/>
              <a:uFillTx/>
              <a:latin typeface="Georgia" panose="02040502050405020303"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385775"/>
                </a:solidFill>
                <a:effectLst/>
                <a:uLnTx/>
                <a:uFillTx/>
                <a:latin typeface="Georgia" panose="02040502050405020303" pitchFamily="18" charset="0"/>
                <a:ea typeface="Roboto Medium" panose="02000000000000000000" pitchFamily="2" charset="0"/>
              </a:rPr>
              <a:t>Ineffective financial planning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385775"/>
                </a:solidFill>
                <a:effectLst/>
                <a:uLnTx/>
                <a:uFillTx/>
                <a:latin typeface="Georgia" panose="02040502050405020303" pitchFamily="18" charset="0"/>
              </a:rPr>
              <a:t>Poor organizational structure</a:t>
            </a:r>
            <a:endParaRPr kumimoji="0" lang="en-US" b="0" i="0" u="none" strike="noStrike" kern="1200" cap="none" spc="0" normalizeH="0" baseline="0" noProof="0" dirty="0">
              <a:ln>
                <a:noFill/>
              </a:ln>
              <a:solidFill>
                <a:srgbClr val="385775"/>
              </a:solidFill>
              <a:effectLst/>
              <a:uLnTx/>
              <a:uFillTx/>
              <a:latin typeface="Georgia" panose="02040502050405020303" pitchFamily="18" charset="0"/>
              <a:ea typeface="Roboto Medium" panose="02000000000000000000" pitchFamily="2" charset="0"/>
            </a:endParaRPr>
          </a:p>
        </p:txBody>
      </p:sp>
      <p:sp>
        <p:nvSpPr>
          <p:cNvPr id="12" name="TextBox 11">
            <a:extLst>
              <a:ext uri="{FF2B5EF4-FFF2-40B4-BE49-F238E27FC236}">
                <a16:creationId xmlns:a16="http://schemas.microsoft.com/office/drawing/2014/main" id="{635A76EF-E944-4809-9853-D12EEEFD641B}"/>
              </a:ext>
            </a:extLst>
          </p:cNvPr>
          <p:cNvSpPr txBox="1"/>
          <p:nvPr/>
        </p:nvSpPr>
        <p:spPr>
          <a:xfrm>
            <a:off x="1255195" y="3413023"/>
            <a:ext cx="6112474" cy="2062103"/>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b="0" i="0" strike="noStrike" kern="1200" cap="none" spc="0" normalizeH="0" baseline="0" noProof="0" dirty="0">
                <a:ln>
                  <a:noFill/>
                </a:ln>
                <a:solidFill>
                  <a:srgbClr val="385775">
                    <a:hueOff val="0"/>
                    <a:satOff val="0"/>
                    <a:lumOff val="0"/>
                    <a:alphaOff val="0"/>
                  </a:srgbClr>
                </a:solidFill>
                <a:effectLst/>
                <a:uLnTx/>
                <a:uFillTx/>
                <a:latin typeface="Georgia" panose="02040502050405020303" pitchFamily="18" charset="0"/>
                <a:ea typeface="Roboto Medium" panose="02000000000000000000" pitchFamily="2" charset="0"/>
              </a:rPr>
              <a:t>Opportunities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385775">
                    <a:hueOff val="0"/>
                    <a:satOff val="0"/>
                    <a:lumOff val="0"/>
                    <a:alphaOff val="0"/>
                  </a:srgbClr>
                </a:solidFill>
                <a:effectLst/>
                <a:uLnTx/>
                <a:uFillTx/>
                <a:latin typeface="Georgia" panose="02040502050405020303" pitchFamily="18" charset="0"/>
                <a:ea typeface="Roboto Medium" panose="02000000000000000000" pitchFamily="2" charset="0"/>
              </a:rPr>
              <a:t>Increasing stable free cash flow </a:t>
            </a:r>
            <a:endParaRPr kumimoji="0" lang="en-US" b="0" i="0" u="none" strike="noStrike" kern="1200" cap="none" spc="0" normalizeH="0" baseline="0" noProof="0" dirty="0">
              <a:ln>
                <a:noFill/>
              </a:ln>
              <a:solidFill>
                <a:srgbClr val="385775"/>
              </a:solidFill>
              <a:effectLst/>
              <a:uLnTx/>
              <a:uFillTx/>
              <a:latin typeface="Georgia" panose="02040502050405020303"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385775">
                    <a:hueOff val="0"/>
                    <a:satOff val="0"/>
                    <a:lumOff val="0"/>
                    <a:alphaOff val="0"/>
                  </a:srgbClr>
                </a:solidFill>
                <a:effectLst/>
                <a:uLnTx/>
                <a:uFillTx/>
                <a:latin typeface="Georgia" panose="02040502050405020303" pitchFamily="18" charset="0"/>
                <a:ea typeface="Roboto Medium" panose="02000000000000000000" pitchFamily="2" charset="0"/>
              </a:rPr>
              <a:t>Decreasing cost of transportation</a:t>
            </a:r>
            <a:endParaRPr kumimoji="0" lang="en-US" b="0" i="0" u="none" strike="noStrike" kern="1200" cap="none" spc="0" normalizeH="0" baseline="0" noProof="0" dirty="0">
              <a:ln>
                <a:noFill/>
              </a:ln>
              <a:solidFill>
                <a:srgbClr val="385775"/>
              </a:solidFill>
              <a:effectLst/>
              <a:uLnTx/>
              <a:uFillTx/>
              <a:latin typeface="Georgia" panose="02040502050405020303"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385775">
                    <a:hueOff val="0"/>
                    <a:satOff val="0"/>
                    <a:lumOff val="0"/>
                    <a:alphaOff val="0"/>
                  </a:srgbClr>
                </a:solidFill>
                <a:effectLst/>
                <a:uLnTx/>
                <a:uFillTx/>
                <a:latin typeface="Georgia" panose="02040502050405020303" pitchFamily="18" charset="0"/>
                <a:ea typeface="Roboto Medium" panose="02000000000000000000" pitchFamily="2" charset="0"/>
              </a:rPr>
              <a:t>Lower inflation rate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385775">
                    <a:hueOff val="0"/>
                    <a:satOff val="0"/>
                    <a:lumOff val="0"/>
                    <a:alphaOff val="0"/>
                  </a:srgbClr>
                </a:solidFill>
                <a:latin typeface="Georgia" panose="02040502050405020303" pitchFamily="18" charset="0"/>
                <a:ea typeface="Roboto Medium" panose="02000000000000000000" pitchFamily="2" charset="0"/>
              </a:rPr>
              <a:t>Economic uptick</a:t>
            </a:r>
            <a:r>
              <a:rPr kumimoji="0" lang="en-US" b="0" i="0" u="none" strike="noStrike" kern="1200" cap="none" spc="0" normalizeH="0" baseline="0" noProof="0" dirty="0">
                <a:ln>
                  <a:noFill/>
                </a:ln>
                <a:solidFill>
                  <a:srgbClr val="385775">
                    <a:hueOff val="0"/>
                    <a:satOff val="0"/>
                    <a:lumOff val="0"/>
                    <a:alphaOff val="0"/>
                  </a:srgbClr>
                </a:solidFill>
                <a:effectLst/>
                <a:uLnTx/>
                <a:uFillTx/>
                <a:latin typeface="Georgia" panose="02040502050405020303" pitchFamily="18" charset="0"/>
                <a:ea typeface="Roboto Medium" panose="02000000000000000000" pitchFamily="2" charset="0"/>
              </a:rPr>
              <a:t> in customer spending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385775">
                    <a:hueOff val="0"/>
                    <a:satOff val="0"/>
                    <a:lumOff val="0"/>
                    <a:alphaOff val="0"/>
                  </a:srgbClr>
                </a:solidFill>
                <a:effectLst/>
                <a:uLnTx/>
                <a:uFillTx/>
                <a:latin typeface="Georgia" panose="02040502050405020303" pitchFamily="18" charset="0"/>
                <a:ea typeface="Roboto Medium" panose="02000000000000000000" pitchFamily="2" charset="0"/>
              </a:rPr>
              <a:t>Organization’s core competencies can be </a:t>
            </a:r>
          </a:p>
          <a:p>
            <a:pPr marR="0" lvl="0" algn="l" defTabSz="914400" rtl="0" eaLnBrk="1" fontAlgn="auto" latinLnBrk="0" hangingPunct="1">
              <a:lnSpc>
                <a:spcPct val="100000"/>
              </a:lnSpc>
              <a:spcBef>
                <a:spcPts val="0"/>
              </a:spcBef>
              <a:spcAft>
                <a:spcPts val="0"/>
              </a:spcAft>
              <a:buClrTx/>
              <a:buSzTx/>
              <a:tabLst/>
              <a:defRPr/>
            </a:pPr>
            <a:r>
              <a:rPr kumimoji="0" lang="en-US" b="0" i="0" u="none" strike="noStrike" kern="1200" cap="none" spc="0" normalizeH="0" baseline="0" noProof="0" dirty="0">
                <a:ln>
                  <a:noFill/>
                </a:ln>
                <a:solidFill>
                  <a:srgbClr val="385775">
                    <a:hueOff val="0"/>
                    <a:satOff val="0"/>
                    <a:lumOff val="0"/>
                    <a:alphaOff val="0"/>
                  </a:srgbClr>
                </a:solidFill>
                <a:effectLst/>
                <a:uLnTx/>
                <a:uFillTx/>
                <a:latin typeface="Georgia" panose="02040502050405020303" pitchFamily="18" charset="0"/>
                <a:ea typeface="Roboto Medium" panose="02000000000000000000" pitchFamily="2" charset="0"/>
              </a:rPr>
              <a:t>     a success in similar other product fields</a:t>
            </a:r>
            <a:endParaRPr kumimoji="0" lang="en-US" b="0" i="0" u="none" strike="noStrike" kern="1200" cap="none" spc="0" normalizeH="0" baseline="0" noProof="0" dirty="0">
              <a:ln>
                <a:noFill/>
              </a:ln>
              <a:solidFill>
                <a:srgbClr val="385775"/>
              </a:solidFill>
              <a:effectLst/>
              <a:uLnTx/>
              <a:uFillTx/>
              <a:latin typeface="Georgia" panose="02040502050405020303" pitchFamily="18" charset="0"/>
            </a:endParaRPr>
          </a:p>
        </p:txBody>
      </p:sp>
      <p:sp>
        <p:nvSpPr>
          <p:cNvPr id="14" name="TextBox 13">
            <a:extLst>
              <a:ext uri="{FF2B5EF4-FFF2-40B4-BE49-F238E27FC236}">
                <a16:creationId xmlns:a16="http://schemas.microsoft.com/office/drawing/2014/main" id="{1E35183A-9FBA-430B-8DDA-8869F6924F2C}"/>
              </a:ext>
            </a:extLst>
          </p:cNvPr>
          <p:cNvSpPr txBox="1"/>
          <p:nvPr/>
        </p:nvSpPr>
        <p:spPr>
          <a:xfrm>
            <a:off x="6199960" y="3435145"/>
            <a:ext cx="6112474" cy="2062103"/>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b="0" i="0" strike="noStrike" kern="1200" cap="none" spc="0" normalizeH="0" baseline="0" noProof="0" dirty="0">
                <a:ln>
                  <a:noFill/>
                </a:ln>
                <a:solidFill>
                  <a:srgbClr val="385775">
                    <a:hueOff val="0"/>
                    <a:satOff val="0"/>
                    <a:lumOff val="0"/>
                    <a:alphaOff val="0"/>
                  </a:srgbClr>
                </a:solidFill>
                <a:effectLst/>
                <a:uLnTx/>
                <a:uFillTx/>
                <a:latin typeface="Georgia" panose="02040502050405020303" pitchFamily="18" charset="0"/>
                <a:ea typeface="Roboto Medium" panose="02000000000000000000" pitchFamily="2" charset="0"/>
              </a:rPr>
              <a:t>Threats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385775">
                    <a:hueOff val="0"/>
                    <a:satOff val="0"/>
                    <a:lumOff val="0"/>
                    <a:alphaOff val="0"/>
                  </a:srgbClr>
                </a:solidFill>
                <a:effectLst/>
                <a:uLnTx/>
                <a:uFillTx/>
                <a:latin typeface="Georgia" panose="02040502050405020303" pitchFamily="18" charset="0"/>
                <a:ea typeface="Roboto Medium" panose="02000000000000000000" pitchFamily="2" charset="0"/>
              </a:rPr>
              <a:t>Intense competition from Amazon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385775">
                    <a:hueOff val="0"/>
                    <a:satOff val="0"/>
                    <a:lumOff val="0"/>
                    <a:alphaOff val="0"/>
                  </a:srgbClr>
                </a:solidFill>
                <a:effectLst/>
                <a:uLnTx/>
                <a:uFillTx/>
                <a:latin typeface="Georgia" panose="02040502050405020303" pitchFamily="18" charset="0"/>
                <a:ea typeface="Roboto Medium" panose="02000000000000000000" pitchFamily="2" charset="0"/>
              </a:rPr>
              <a:t>Currency fluctuations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385775">
                    <a:hueOff val="0"/>
                    <a:satOff val="0"/>
                    <a:lumOff val="0"/>
                    <a:alphaOff val="0"/>
                  </a:srgbClr>
                </a:solidFill>
                <a:effectLst/>
                <a:uLnTx/>
                <a:uFillTx/>
                <a:latin typeface="Georgia" panose="02040502050405020303" pitchFamily="18" charset="0"/>
                <a:ea typeface="Roboto Medium" panose="02000000000000000000" pitchFamily="2" charset="0"/>
              </a:rPr>
              <a:t>Company can face lawsuits in markets </a:t>
            </a:r>
            <a:endParaRPr kumimoji="0" lang="en-US" b="0" i="0" u="none" strike="noStrike" kern="1200" cap="none" spc="0" normalizeH="0" baseline="0" noProof="0" dirty="0">
              <a:ln>
                <a:noFill/>
              </a:ln>
              <a:solidFill>
                <a:srgbClr val="385775"/>
              </a:solidFill>
              <a:effectLst/>
              <a:uLnTx/>
              <a:uFillTx/>
              <a:latin typeface="Georgia" panose="02040502050405020303"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385775">
                    <a:hueOff val="0"/>
                    <a:satOff val="0"/>
                    <a:lumOff val="0"/>
                    <a:alphaOff val="0"/>
                  </a:srgbClr>
                </a:solidFill>
                <a:effectLst/>
                <a:uLnTx/>
                <a:uFillTx/>
                <a:latin typeface="Georgia" panose="02040502050405020303" pitchFamily="18" charset="0"/>
                <a:ea typeface="Roboto Medium" panose="02000000000000000000" pitchFamily="2" charset="0"/>
              </a:rPr>
              <a:t>Rising pay level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385775">
                    <a:hueOff val="0"/>
                    <a:satOff val="0"/>
                    <a:lumOff val="0"/>
                    <a:alphaOff val="0"/>
                  </a:srgbClr>
                </a:solidFill>
                <a:effectLst/>
                <a:uLnTx/>
                <a:uFillTx/>
                <a:latin typeface="Georgia" panose="02040502050405020303" pitchFamily="18" charset="0"/>
                <a:ea typeface="Roboto Medium" panose="02000000000000000000" pitchFamily="2" charset="0"/>
              </a:rPr>
              <a:t>New technologies developed by the </a:t>
            </a:r>
          </a:p>
          <a:p>
            <a:pPr marR="0" lvl="0" algn="l" defTabSz="914400" rtl="0" eaLnBrk="1" fontAlgn="auto" latinLnBrk="0" hangingPunct="1">
              <a:lnSpc>
                <a:spcPct val="100000"/>
              </a:lnSpc>
              <a:spcBef>
                <a:spcPts val="0"/>
              </a:spcBef>
              <a:spcAft>
                <a:spcPts val="0"/>
              </a:spcAft>
              <a:buClrTx/>
              <a:buSzTx/>
              <a:tabLst/>
              <a:defRPr/>
            </a:pPr>
            <a:r>
              <a:rPr kumimoji="0" lang="en-US" b="0" i="0" u="none" strike="noStrike" kern="1200" cap="none" spc="0" normalizeH="0" baseline="0" noProof="0" dirty="0">
                <a:ln>
                  <a:noFill/>
                </a:ln>
                <a:solidFill>
                  <a:srgbClr val="385775">
                    <a:hueOff val="0"/>
                    <a:satOff val="0"/>
                    <a:lumOff val="0"/>
                    <a:alphaOff val="0"/>
                  </a:srgbClr>
                </a:solidFill>
                <a:effectLst/>
                <a:uLnTx/>
                <a:uFillTx/>
                <a:latin typeface="Georgia" panose="02040502050405020303" pitchFamily="18" charset="0"/>
                <a:ea typeface="Roboto Medium" panose="02000000000000000000" pitchFamily="2" charset="0"/>
              </a:rPr>
              <a:t>     competitor or could be a serious treat</a:t>
            </a:r>
          </a:p>
        </p:txBody>
      </p:sp>
    </p:spTree>
    <p:extLst>
      <p:ext uri="{BB962C8B-B14F-4D97-AF65-F5344CB8AC3E}">
        <p14:creationId xmlns:p14="http://schemas.microsoft.com/office/powerpoint/2010/main" val="4052566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CA0AA2-366E-4AA2-A9B7-31BB339D437E}"/>
              </a:ext>
            </a:extLst>
          </p:cNvPr>
          <p:cNvSpPr>
            <a:spLocks noGrp="1"/>
          </p:cNvSpPr>
          <p:nvPr>
            <p:ph type="title"/>
          </p:nvPr>
        </p:nvSpPr>
        <p:spPr>
          <a:xfrm>
            <a:off x="838200" y="3152001"/>
            <a:ext cx="10515600" cy="553998"/>
          </a:xfrm>
        </p:spPr>
        <p:txBody>
          <a:bodyPr/>
          <a:lstStyle/>
          <a:p>
            <a:r>
              <a:rPr lang="en-US" b="1" dirty="0">
                <a:solidFill>
                  <a:schemeClr val="tx1">
                    <a:lumMod val="75000"/>
                  </a:schemeClr>
                </a:solidFill>
                <a:latin typeface="Georgia" panose="02040502050405020303" pitchFamily="18" charset="0"/>
              </a:rPr>
              <a:t>OVERALL STRATEGY</a:t>
            </a:r>
          </a:p>
        </p:txBody>
      </p:sp>
    </p:spTree>
    <p:extLst>
      <p:ext uri="{BB962C8B-B14F-4D97-AF65-F5344CB8AC3E}">
        <p14:creationId xmlns:p14="http://schemas.microsoft.com/office/powerpoint/2010/main" val="4242244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26A95-2C58-4673-B31C-D71270654A27}"/>
              </a:ext>
            </a:extLst>
          </p:cNvPr>
          <p:cNvSpPr>
            <a:spLocks noGrp="1"/>
          </p:cNvSpPr>
          <p:nvPr>
            <p:ph type="title"/>
          </p:nvPr>
        </p:nvSpPr>
        <p:spPr>
          <a:xfrm>
            <a:off x="0" y="0"/>
            <a:ext cx="12192000" cy="582304"/>
          </a:xfrm>
        </p:spPr>
        <p:txBody>
          <a:bodyPr>
            <a:normAutofit/>
          </a:bodyPr>
          <a:lstStyle/>
          <a:p>
            <a:pPr algn="ctr"/>
            <a:r>
              <a:rPr lang="en-US" sz="3200" b="1" dirty="0">
                <a:latin typeface="Georgia" panose="02040502050405020303" pitchFamily="18" charset="0"/>
              </a:rPr>
              <a:t>Overall Strategy</a:t>
            </a:r>
          </a:p>
        </p:txBody>
      </p:sp>
      <p:sp>
        <p:nvSpPr>
          <p:cNvPr id="3" name="Content Placeholder 2">
            <a:extLst>
              <a:ext uri="{FF2B5EF4-FFF2-40B4-BE49-F238E27FC236}">
                <a16:creationId xmlns:a16="http://schemas.microsoft.com/office/drawing/2014/main" id="{F61D9E37-BAA9-44AE-A66E-8ABC1C81691A}"/>
              </a:ext>
            </a:extLst>
          </p:cNvPr>
          <p:cNvSpPr>
            <a:spLocks noGrp="1"/>
          </p:cNvSpPr>
          <p:nvPr>
            <p:ph sz="quarter" idx="10"/>
          </p:nvPr>
        </p:nvSpPr>
        <p:spPr>
          <a:xfrm>
            <a:off x="838200" y="784746"/>
            <a:ext cx="10515599" cy="4901821"/>
          </a:xfrm>
        </p:spPr>
        <p:txBody>
          <a:bodyPr>
            <a:normAutofit/>
          </a:bodyPr>
          <a:lstStyle/>
          <a:p>
            <a:pPr algn="just">
              <a:lnSpc>
                <a:spcPct val="100000"/>
              </a:lnSpc>
            </a:pPr>
            <a:r>
              <a:rPr lang="en-US" sz="1800" dirty="0">
                <a:latin typeface="Georgia" panose="02040502050405020303" pitchFamily="18" charset="0"/>
              </a:rPr>
              <a:t>The overall strategy of the project is to create a big data pipeline for efficiently managing logistics, all the data that will be collected, will be stored in a common database with a common format, to run Machine Learning models over it. This will help to perform data analysis simultaneously considering the dependency of the data</a:t>
            </a:r>
          </a:p>
          <a:p>
            <a:pPr algn="just">
              <a:lnSpc>
                <a:spcPct val="100000"/>
              </a:lnSpc>
            </a:pPr>
            <a:r>
              <a:rPr lang="en-US" sz="1800" dirty="0">
                <a:latin typeface="Georgia" panose="02040502050405020303" pitchFamily="18" charset="0"/>
              </a:rPr>
              <a:t>All the order, customer and supplier information will be dumped into a Hadoop distributed file system using Apache Kafka from there it will be processed and computed using Apache Spark</a:t>
            </a:r>
          </a:p>
          <a:p>
            <a:pPr algn="just">
              <a:lnSpc>
                <a:spcPct val="110000"/>
              </a:lnSpc>
            </a:pPr>
            <a:r>
              <a:rPr lang="en-US" sz="1800" dirty="0">
                <a:latin typeface="Georgia" panose="02040502050405020303" pitchFamily="18" charset="0"/>
              </a:rPr>
              <a:t>We will then be running Machine Learning Models using TensorFlow library to predict and analyze the best possible routes, ideal number of packages in a container and other important aspects which can increase the profit of the company</a:t>
            </a:r>
          </a:p>
          <a:p>
            <a:pPr algn="just">
              <a:lnSpc>
                <a:spcPct val="110000"/>
              </a:lnSpc>
            </a:pPr>
            <a:r>
              <a:rPr lang="en-US" sz="1800" dirty="0">
                <a:latin typeface="Georgia" panose="02040502050405020303" pitchFamily="18" charset="0"/>
              </a:rPr>
              <a:t>If the accuracy and predictions are not accurate or as expected, we will re-run the model to improve the accuracy and then store the results into the database for making decisions based on it</a:t>
            </a:r>
          </a:p>
          <a:p>
            <a:pPr algn="just">
              <a:lnSpc>
                <a:spcPct val="110000"/>
              </a:lnSpc>
            </a:pPr>
            <a:r>
              <a:rPr lang="en-US" sz="1800" dirty="0">
                <a:latin typeface="Georgia" panose="02040502050405020303" pitchFamily="18" charset="0"/>
              </a:rPr>
              <a:t>For use cases, where we do not need much of the computation and processing, but the data needs to be available on real time basis we will directly stream it into Apache Flink through Kafka and use for sending real time notification and information to the customer and suppliers</a:t>
            </a:r>
          </a:p>
          <a:p>
            <a:endParaRPr lang="en-US" dirty="0"/>
          </a:p>
        </p:txBody>
      </p:sp>
    </p:spTree>
    <p:extLst>
      <p:ext uri="{BB962C8B-B14F-4D97-AF65-F5344CB8AC3E}">
        <p14:creationId xmlns:p14="http://schemas.microsoft.com/office/powerpoint/2010/main" val="3240041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D87E-E651-48C4-A8C1-92E75F5E8FAE}"/>
              </a:ext>
            </a:extLst>
          </p:cNvPr>
          <p:cNvSpPr>
            <a:spLocks noGrp="1"/>
          </p:cNvSpPr>
          <p:nvPr>
            <p:ph type="title"/>
          </p:nvPr>
        </p:nvSpPr>
        <p:spPr>
          <a:xfrm>
            <a:off x="0" y="0"/>
            <a:ext cx="12192000" cy="577755"/>
          </a:xfrm>
        </p:spPr>
        <p:txBody>
          <a:bodyPr/>
          <a:lstStyle/>
          <a:p>
            <a:pPr algn="ctr"/>
            <a:r>
              <a:rPr lang="en-US" sz="3200" b="1" dirty="0">
                <a:latin typeface="Georgia" panose="02040502050405020303" pitchFamily="18" charset="0"/>
              </a:rPr>
              <a:t>Overall Strategy</a:t>
            </a:r>
          </a:p>
        </p:txBody>
      </p:sp>
      <p:sp>
        <p:nvSpPr>
          <p:cNvPr id="3" name="Content Placeholder 2">
            <a:extLst>
              <a:ext uri="{FF2B5EF4-FFF2-40B4-BE49-F238E27FC236}">
                <a16:creationId xmlns:a16="http://schemas.microsoft.com/office/drawing/2014/main" id="{14590A6B-89CB-499A-B87D-C5879D2D781C}"/>
              </a:ext>
            </a:extLst>
          </p:cNvPr>
          <p:cNvSpPr>
            <a:spLocks noGrp="1"/>
          </p:cNvSpPr>
          <p:nvPr>
            <p:ph sz="quarter" idx="10"/>
          </p:nvPr>
        </p:nvSpPr>
        <p:spPr>
          <a:xfrm>
            <a:off x="838200" y="772189"/>
            <a:ext cx="10515599" cy="4054569"/>
          </a:xfrm>
        </p:spPr>
        <p:txBody>
          <a:bodyPr>
            <a:normAutofit/>
          </a:bodyPr>
          <a:lstStyle/>
          <a:p>
            <a:pPr algn="just"/>
            <a:r>
              <a:rPr lang="en-US" sz="1800" dirty="0">
                <a:latin typeface="Georgia" panose="02040502050405020303" pitchFamily="18" charset="0"/>
              </a:rPr>
              <a:t>All this data will be aggregated into MongoDB database. A unified pipeline will help in storing the data in same format across all different departments, the data will be cleaned and processed before storing the data</a:t>
            </a:r>
          </a:p>
          <a:p>
            <a:pPr algn="just"/>
            <a:r>
              <a:rPr lang="en-US" sz="1800" dirty="0">
                <a:latin typeface="Georgia" panose="02040502050405020303" pitchFamily="18" charset="0"/>
              </a:rPr>
              <a:t>The MongoDB database will be connected to Tableau using MongoDB connector for BI and we will have live connection, so we always have refreshed and live data</a:t>
            </a:r>
          </a:p>
          <a:p>
            <a:r>
              <a:rPr lang="en-US" sz="1800" dirty="0">
                <a:latin typeface="Georgia" panose="02040502050405020303" pitchFamily="18" charset="0"/>
              </a:rPr>
              <a:t>Security will be maintained at every level and only authorized people will be given access to view the data. Even the reports will have restrictions invoked to avoid displaying information to unauthorized user</a:t>
            </a:r>
          </a:p>
          <a:p>
            <a:r>
              <a:rPr lang="en-US" sz="1800" dirty="0">
                <a:latin typeface="Georgia" panose="02040502050405020303" pitchFamily="18" charset="0"/>
              </a:rPr>
              <a:t>Finally, the end users will have a dashboard which they can use for analysis and making important decisions that can increase the profit of the company </a:t>
            </a:r>
          </a:p>
          <a:p>
            <a:endParaRPr lang="en-US" dirty="0"/>
          </a:p>
        </p:txBody>
      </p:sp>
    </p:spTree>
    <p:extLst>
      <p:ext uri="{BB962C8B-B14F-4D97-AF65-F5344CB8AC3E}">
        <p14:creationId xmlns:p14="http://schemas.microsoft.com/office/powerpoint/2010/main" val="1501198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CA0AA2-366E-4AA2-A9B7-31BB339D437E}"/>
              </a:ext>
            </a:extLst>
          </p:cNvPr>
          <p:cNvSpPr>
            <a:spLocks noGrp="1"/>
          </p:cNvSpPr>
          <p:nvPr>
            <p:ph type="title"/>
          </p:nvPr>
        </p:nvSpPr>
        <p:spPr>
          <a:xfrm>
            <a:off x="838200" y="3152001"/>
            <a:ext cx="10515600" cy="553998"/>
          </a:xfrm>
        </p:spPr>
        <p:txBody>
          <a:bodyPr/>
          <a:lstStyle/>
          <a:p>
            <a:r>
              <a:rPr lang="en-US" b="1" dirty="0">
                <a:solidFill>
                  <a:schemeClr val="tx1">
                    <a:lumMod val="75000"/>
                  </a:schemeClr>
                </a:solidFill>
                <a:latin typeface="Georgia" panose="02040502050405020303" pitchFamily="18" charset="0"/>
              </a:rPr>
              <a:t>Technical Vision diagram</a:t>
            </a:r>
          </a:p>
        </p:txBody>
      </p:sp>
    </p:spTree>
    <p:extLst>
      <p:ext uri="{BB962C8B-B14F-4D97-AF65-F5344CB8AC3E}">
        <p14:creationId xmlns:p14="http://schemas.microsoft.com/office/powerpoint/2010/main" val="9725136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43FDF-8AF2-47AA-B5E6-1B17CA94FDCD}"/>
              </a:ext>
            </a:extLst>
          </p:cNvPr>
          <p:cNvSpPr>
            <a:spLocks noGrp="1"/>
          </p:cNvSpPr>
          <p:nvPr>
            <p:ph type="title"/>
          </p:nvPr>
        </p:nvSpPr>
        <p:spPr>
          <a:xfrm>
            <a:off x="0" y="1"/>
            <a:ext cx="12192000" cy="586854"/>
          </a:xfrm>
        </p:spPr>
        <p:txBody>
          <a:bodyPr>
            <a:normAutofit/>
          </a:bodyPr>
          <a:lstStyle/>
          <a:p>
            <a:pPr algn="ctr"/>
            <a:r>
              <a:rPr lang="en-US" sz="3200" b="1" dirty="0">
                <a:latin typeface="Georgia" panose="02040502050405020303" pitchFamily="18" charset="0"/>
              </a:rPr>
              <a:t>Technical Vision Diagram</a:t>
            </a:r>
          </a:p>
        </p:txBody>
      </p:sp>
      <p:pic>
        <p:nvPicPr>
          <p:cNvPr id="6" name="Content Placeholder 5" descr="Diagram&#10;&#10;Description automatically generated">
            <a:extLst>
              <a:ext uri="{FF2B5EF4-FFF2-40B4-BE49-F238E27FC236}">
                <a16:creationId xmlns:a16="http://schemas.microsoft.com/office/drawing/2014/main" id="{F9C81783-DC5B-4549-A311-0A861EA34E5D}"/>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28469" y="1019984"/>
            <a:ext cx="11535061" cy="4818031"/>
          </a:xfrm>
        </p:spPr>
      </p:pic>
    </p:spTree>
    <p:extLst>
      <p:ext uri="{BB962C8B-B14F-4D97-AF65-F5344CB8AC3E}">
        <p14:creationId xmlns:p14="http://schemas.microsoft.com/office/powerpoint/2010/main" val="3815457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E77923C-BFE8-480D-910B-4CEC37B023EE}"/>
              </a:ext>
            </a:extLst>
          </p:cNvPr>
          <p:cNvSpPr>
            <a:spLocks noGrp="1"/>
          </p:cNvSpPr>
          <p:nvPr>
            <p:ph sz="quarter" idx="10"/>
          </p:nvPr>
        </p:nvSpPr>
        <p:spPr>
          <a:xfrm>
            <a:off x="838200" y="2543033"/>
            <a:ext cx="10515600" cy="3880513"/>
          </a:xfrm>
        </p:spPr>
        <p:txBody>
          <a:bodyPr>
            <a:noAutofit/>
          </a:bodyPr>
          <a:lstStyle/>
          <a:p>
            <a:pPr marR="0" algn="just">
              <a:lnSpc>
                <a:spcPct val="110000"/>
              </a:lnSpc>
            </a:pPr>
            <a:r>
              <a:rPr lang="en-US" sz="1800" dirty="0">
                <a:latin typeface="Georgia" panose="02040502050405020303" pitchFamily="18" charset="0"/>
              </a:rPr>
              <a:t>Apache Kafka is a distributed data system. It is optimized for ingesting and processing streaming data in real-time</a:t>
            </a:r>
          </a:p>
          <a:p>
            <a:pPr marR="0" algn="just">
              <a:lnSpc>
                <a:spcPct val="110000"/>
              </a:lnSpc>
            </a:pPr>
            <a:r>
              <a:rPr lang="en-US" sz="1800" dirty="0">
                <a:latin typeface="Georgia" panose="02040502050405020303" pitchFamily="18" charset="0"/>
              </a:rPr>
              <a:t>In this project, we will use Kafka for streaming data to HDFS as well as directly to Apache Flink</a:t>
            </a:r>
          </a:p>
          <a:p>
            <a:pPr marR="0" algn="just">
              <a:lnSpc>
                <a:spcPct val="110000"/>
              </a:lnSpc>
            </a:pPr>
            <a:r>
              <a:rPr lang="en-US" sz="1800" dirty="0">
                <a:latin typeface="Georgia" panose="02040502050405020303" pitchFamily="18" charset="0"/>
              </a:rPr>
              <a:t>It is easy to scale using Apache Kafka and it supports automatic recovery to node failure because of which for most of the data we will be using Apache Kafka as a messaging queue to HDFS and Flink</a:t>
            </a:r>
          </a:p>
          <a:p>
            <a:pPr algn="just">
              <a:lnSpc>
                <a:spcPct val="110000"/>
              </a:lnSpc>
            </a:pPr>
            <a:r>
              <a:rPr lang="en-US" sz="1800" dirty="0">
                <a:latin typeface="Georgia" panose="02040502050405020303" pitchFamily="18" charset="0"/>
              </a:rPr>
              <a:t>Kafka runs as a cluster which handles the incoming high volume data streams in the real time. It treats each topic partition as an ordered set of messages. Since in this project, we will need highly reliable and scalable enterprise messaging system to connect multiple systems we will use Apache Kafka for it</a:t>
            </a:r>
          </a:p>
          <a:p>
            <a:pPr algn="just">
              <a:lnSpc>
                <a:spcPct val="110000"/>
              </a:lnSpc>
              <a:spcAft>
                <a:spcPts val="800"/>
              </a:spcAft>
            </a:pPr>
            <a:r>
              <a:rPr lang="en-US" sz="1800" dirty="0">
                <a:latin typeface="Georgia" panose="02040502050405020303" pitchFamily="18" charset="0"/>
              </a:rPr>
              <a:t>Other application areas for Apache Kafka are making data available to multiple subscribers based on their interests, log aggregation services and monitor data from distributed applications</a:t>
            </a:r>
          </a:p>
        </p:txBody>
      </p:sp>
      <p:sp>
        <p:nvSpPr>
          <p:cNvPr id="6" name="Title 1">
            <a:extLst>
              <a:ext uri="{FF2B5EF4-FFF2-40B4-BE49-F238E27FC236}">
                <a16:creationId xmlns:a16="http://schemas.microsoft.com/office/drawing/2014/main" id="{204C44E6-6AA7-4DBE-8F31-8DE0419510B5}"/>
              </a:ext>
            </a:extLst>
          </p:cNvPr>
          <p:cNvSpPr>
            <a:spLocks noGrp="1"/>
          </p:cNvSpPr>
          <p:nvPr>
            <p:ph type="title"/>
          </p:nvPr>
        </p:nvSpPr>
        <p:spPr>
          <a:xfrm>
            <a:off x="0" y="1"/>
            <a:ext cx="12192000" cy="573206"/>
          </a:xfrm>
        </p:spPr>
        <p:txBody>
          <a:bodyPr>
            <a:normAutofit/>
          </a:bodyPr>
          <a:lstStyle/>
          <a:p>
            <a:pPr algn="ctr"/>
            <a:r>
              <a:rPr lang="en-US" sz="3200" b="1" dirty="0">
                <a:latin typeface="Georgia" panose="02040502050405020303" pitchFamily="18" charset="0"/>
              </a:rPr>
              <a:t>Data Ingestion – Apache Kafka</a:t>
            </a:r>
          </a:p>
        </p:txBody>
      </p:sp>
      <p:pic>
        <p:nvPicPr>
          <p:cNvPr id="10" name="Picture 9" descr="Diagram&#10;&#10;Description automatically generated">
            <a:extLst>
              <a:ext uri="{FF2B5EF4-FFF2-40B4-BE49-F238E27FC236}">
                <a16:creationId xmlns:a16="http://schemas.microsoft.com/office/drawing/2014/main" id="{B4586A82-7139-4CCC-9736-36D36150E6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9656" y="515749"/>
            <a:ext cx="3392687" cy="1899905"/>
          </a:xfrm>
          <a:prstGeom prst="rect">
            <a:avLst/>
          </a:prstGeom>
        </p:spPr>
      </p:pic>
    </p:spTree>
    <p:extLst>
      <p:ext uri="{BB962C8B-B14F-4D97-AF65-F5344CB8AC3E}">
        <p14:creationId xmlns:p14="http://schemas.microsoft.com/office/powerpoint/2010/main" val="37948452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E77923C-BFE8-480D-910B-4CEC37B023EE}"/>
              </a:ext>
            </a:extLst>
          </p:cNvPr>
          <p:cNvSpPr>
            <a:spLocks noGrp="1"/>
          </p:cNvSpPr>
          <p:nvPr>
            <p:ph sz="quarter" idx="10"/>
          </p:nvPr>
        </p:nvSpPr>
        <p:spPr>
          <a:xfrm>
            <a:off x="838200" y="2615821"/>
            <a:ext cx="10515600" cy="3807726"/>
          </a:xfrm>
        </p:spPr>
        <p:txBody>
          <a:bodyPr>
            <a:noAutofit/>
          </a:bodyPr>
          <a:lstStyle/>
          <a:p>
            <a:pPr marR="0" algn="just">
              <a:lnSpc>
                <a:spcPct val="100000"/>
              </a:lnSpc>
            </a:pPr>
            <a:r>
              <a:rPr lang="en-US" sz="1800" dirty="0">
                <a:latin typeface="Georgia" panose="02040502050405020303" pitchFamily="18" charset="0"/>
              </a:rPr>
              <a:t>In this project, we will use Apache Hadoop Framework since it is highly adaptable and offers multiple benefits at single location. From Hadoop Ecosystem, we will use Hadoop Distributed File System (HDFS) for storing the ingested data from Apache Flume and Apache Kafka</a:t>
            </a:r>
          </a:p>
          <a:p>
            <a:pPr marR="0" algn="just">
              <a:lnSpc>
                <a:spcPct val="100000"/>
              </a:lnSpc>
            </a:pPr>
            <a:r>
              <a:rPr lang="en-US" sz="1800" dirty="0">
                <a:latin typeface="Georgia" panose="02040502050405020303" pitchFamily="18" charset="0"/>
              </a:rPr>
              <a:t>We will be running Apache Spark a unified analytics engine for large-scale data processing to read and write data from HDFS. Apache Spark will be used as a standalone by statically allocating resources on all or a subset of machines in a Hadoop cluster and run Spark side by side with Hadoop MR. Then we can then run arbitrary Spark jobs on her HDFS data</a:t>
            </a:r>
          </a:p>
          <a:p>
            <a:pPr marR="0" algn="just">
              <a:lnSpc>
                <a:spcPct val="100000"/>
              </a:lnSpc>
            </a:pPr>
            <a:r>
              <a:rPr lang="en-US" sz="1800" dirty="0">
                <a:latin typeface="Georgia" panose="02040502050405020303" pitchFamily="18" charset="0"/>
              </a:rPr>
              <a:t>When it comes to handling large data sets in a safe and cost-effective manner, Hadoop has the advantage over relational database management systems, and its value for any size business will continue to increase as unstructured data continues to grow in the real time.</a:t>
            </a:r>
          </a:p>
          <a:p>
            <a:pPr marR="0" algn="just">
              <a:lnSpc>
                <a:spcPct val="100000"/>
              </a:lnSpc>
              <a:spcAft>
                <a:spcPts val="800"/>
              </a:spcAft>
            </a:pPr>
            <a:r>
              <a:rPr lang="en-US" sz="1800" dirty="0">
                <a:latin typeface="Georgia" panose="02040502050405020303" pitchFamily="18" charset="0"/>
              </a:rPr>
              <a:t>It provides a framework that allows distributed processing of large sets of data across clusters of computers using simple programming models.</a:t>
            </a:r>
          </a:p>
        </p:txBody>
      </p:sp>
      <p:sp>
        <p:nvSpPr>
          <p:cNvPr id="6" name="Title 1">
            <a:extLst>
              <a:ext uri="{FF2B5EF4-FFF2-40B4-BE49-F238E27FC236}">
                <a16:creationId xmlns:a16="http://schemas.microsoft.com/office/drawing/2014/main" id="{204C44E6-6AA7-4DBE-8F31-8DE0419510B5}"/>
              </a:ext>
            </a:extLst>
          </p:cNvPr>
          <p:cNvSpPr>
            <a:spLocks noGrp="1"/>
          </p:cNvSpPr>
          <p:nvPr>
            <p:ph type="title"/>
          </p:nvPr>
        </p:nvSpPr>
        <p:spPr>
          <a:xfrm>
            <a:off x="0" y="0"/>
            <a:ext cx="12192000" cy="577755"/>
          </a:xfrm>
        </p:spPr>
        <p:txBody>
          <a:bodyPr>
            <a:normAutofit/>
          </a:bodyPr>
          <a:lstStyle/>
          <a:p>
            <a:pPr algn="ctr"/>
            <a:r>
              <a:rPr lang="en-US" sz="3200" b="1" dirty="0">
                <a:latin typeface="Georgia" panose="02040502050405020303" pitchFamily="18" charset="0"/>
              </a:rPr>
              <a:t>Framework– Apache Hadoop</a:t>
            </a:r>
          </a:p>
        </p:txBody>
      </p:sp>
      <p:pic>
        <p:nvPicPr>
          <p:cNvPr id="3" name="Picture 2">
            <a:extLst>
              <a:ext uri="{FF2B5EF4-FFF2-40B4-BE49-F238E27FC236}">
                <a16:creationId xmlns:a16="http://schemas.microsoft.com/office/drawing/2014/main" id="{FEE80770-B2AF-4C19-8560-0D0932DDC3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0010" y="562675"/>
            <a:ext cx="3011979" cy="2068226"/>
          </a:xfrm>
          <a:prstGeom prst="rect">
            <a:avLst/>
          </a:prstGeom>
        </p:spPr>
      </p:pic>
    </p:spTree>
    <p:extLst>
      <p:ext uri="{BB962C8B-B14F-4D97-AF65-F5344CB8AC3E}">
        <p14:creationId xmlns:p14="http://schemas.microsoft.com/office/powerpoint/2010/main" val="2372872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E77923C-BFE8-480D-910B-4CEC37B023EE}"/>
              </a:ext>
            </a:extLst>
          </p:cNvPr>
          <p:cNvSpPr>
            <a:spLocks noGrp="1"/>
          </p:cNvSpPr>
          <p:nvPr>
            <p:ph sz="quarter" idx="10"/>
          </p:nvPr>
        </p:nvSpPr>
        <p:spPr>
          <a:xfrm>
            <a:off x="838200" y="2624920"/>
            <a:ext cx="10515600" cy="3798626"/>
          </a:xfrm>
        </p:spPr>
        <p:txBody>
          <a:bodyPr>
            <a:noAutofit/>
          </a:bodyPr>
          <a:lstStyle/>
          <a:p>
            <a:pPr marL="0" marR="0">
              <a:lnSpc>
                <a:spcPct val="107000"/>
              </a:lnSpc>
              <a:spcBef>
                <a:spcPts val="0"/>
              </a:spcBef>
              <a:spcAft>
                <a:spcPts val="800"/>
              </a:spcAft>
            </a:pPr>
            <a:r>
              <a:rPr lang="en-US" sz="1800" dirty="0">
                <a:latin typeface="Georgia" panose="02040502050405020303" pitchFamily="18" charset="0"/>
              </a:rPr>
              <a:t>Apache Spark is a unified analytics engine for big data processing, with built-in modules for streaming, SQL, machine learning and graph processing</a:t>
            </a:r>
          </a:p>
          <a:p>
            <a:pPr marL="0" marR="0">
              <a:lnSpc>
                <a:spcPct val="107000"/>
              </a:lnSpc>
              <a:spcBef>
                <a:spcPts val="0"/>
              </a:spcBef>
              <a:spcAft>
                <a:spcPts val="800"/>
              </a:spcAft>
            </a:pPr>
            <a:r>
              <a:rPr lang="en-US" sz="1800" dirty="0">
                <a:latin typeface="Georgia" panose="02040502050405020303" pitchFamily="18" charset="0"/>
              </a:rPr>
              <a:t>Spark offers over 80 high-level operators that make it easy to build parallel apps and is easier to call APIs and use them using Spark </a:t>
            </a:r>
          </a:p>
          <a:p>
            <a:pPr marL="0" marR="0">
              <a:lnSpc>
                <a:spcPct val="107000"/>
              </a:lnSpc>
              <a:spcBef>
                <a:spcPts val="0"/>
              </a:spcBef>
              <a:spcAft>
                <a:spcPts val="800"/>
              </a:spcAft>
            </a:pPr>
            <a:r>
              <a:rPr lang="en-US" sz="1800" dirty="0">
                <a:latin typeface="Georgia" panose="02040502050405020303" pitchFamily="18" charset="0"/>
              </a:rPr>
              <a:t>It runs processes 100 times faster than Hadoop, and it fits perfectly in the Hadoop ecosystem</a:t>
            </a:r>
          </a:p>
          <a:p>
            <a:pPr marL="0" marR="0">
              <a:lnSpc>
                <a:spcPct val="107000"/>
              </a:lnSpc>
              <a:spcBef>
                <a:spcPts val="0"/>
              </a:spcBef>
              <a:spcAft>
                <a:spcPts val="800"/>
              </a:spcAft>
            </a:pPr>
            <a:r>
              <a:rPr lang="en-US" sz="1800" dirty="0">
                <a:latin typeface="Georgia" panose="02040502050405020303" pitchFamily="18" charset="0"/>
              </a:rPr>
              <a:t>In this project, we will use Apache Spark on Hadoop Framework for data processing and running Machine Learning models using TensorFlow.</a:t>
            </a:r>
          </a:p>
          <a:p>
            <a:pPr marL="0" marR="0">
              <a:lnSpc>
                <a:spcPct val="107000"/>
              </a:lnSpc>
              <a:spcBef>
                <a:spcPts val="0"/>
              </a:spcBef>
              <a:spcAft>
                <a:spcPts val="800"/>
              </a:spcAft>
            </a:pPr>
            <a:r>
              <a:rPr lang="en-US" sz="1800" dirty="0">
                <a:latin typeface="Georgia" panose="02040502050405020303" pitchFamily="18" charset="0"/>
              </a:rPr>
              <a:t>We can also analyze the processed data using Spark SQL which is a Spark module for structured data processing. </a:t>
            </a:r>
          </a:p>
          <a:p>
            <a:pPr marL="0" marR="0">
              <a:lnSpc>
                <a:spcPct val="107000"/>
              </a:lnSpc>
              <a:spcBef>
                <a:spcPts val="0"/>
              </a:spcBef>
              <a:spcAft>
                <a:spcPts val="800"/>
              </a:spcAft>
            </a:pPr>
            <a:r>
              <a:rPr lang="en-US" sz="1800" dirty="0">
                <a:latin typeface="Georgia" panose="02040502050405020303" pitchFamily="18" charset="0"/>
              </a:rPr>
              <a:t>Another reason for using Apache Spark is it has very large open-source contributors and user base community, which makes it easier for us to write programs and find useful resources.</a:t>
            </a:r>
          </a:p>
        </p:txBody>
      </p:sp>
      <p:sp>
        <p:nvSpPr>
          <p:cNvPr id="6" name="Title 1">
            <a:extLst>
              <a:ext uri="{FF2B5EF4-FFF2-40B4-BE49-F238E27FC236}">
                <a16:creationId xmlns:a16="http://schemas.microsoft.com/office/drawing/2014/main" id="{204C44E6-6AA7-4DBE-8F31-8DE0419510B5}"/>
              </a:ext>
            </a:extLst>
          </p:cNvPr>
          <p:cNvSpPr>
            <a:spLocks noGrp="1"/>
          </p:cNvSpPr>
          <p:nvPr>
            <p:ph type="title"/>
          </p:nvPr>
        </p:nvSpPr>
        <p:spPr>
          <a:xfrm>
            <a:off x="0" y="1"/>
            <a:ext cx="12192000" cy="582304"/>
          </a:xfrm>
        </p:spPr>
        <p:txBody>
          <a:bodyPr>
            <a:normAutofit/>
          </a:bodyPr>
          <a:lstStyle/>
          <a:p>
            <a:pPr algn="ctr"/>
            <a:r>
              <a:rPr lang="en-US" sz="3200" b="1" dirty="0">
                <a:latin typeface="Georgia" panose="02040502050405020303" pitchFamily="18" charset="0"/>
              </a:rPr>
              <a:t>Data Processing – Apache Spark</a:t>
            </a:r>
          </a:p>
        </p:txBody>
      </p:sp>
      <p:pic>
        <p:nvPicPr>
          <p:cNvPr id="9" name="Picture 8" descr="A screenshot of a computer&#10;&#10;Description automatically generated with medium confidence">
            <a:extLst>
              <a:ext uri="{FF2B5EF4-FFF2-40B4-BE49-F238E27FC236}">
                <a16:creationId xmlns:a16="http://schemas.microsoft.com/office/drawing/2014/main" id="{CF2E77E3-B033-4A16-B6CA-1EDD70EC27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7704" y="670496"/>
            <a:ext cx="3676592" cy="2068083"/>
          </a:xfrm>
          <a:prstGeom prst="rect">
            <a:avLst/>
          </a:prstGeom>
        </p:spPr>
      </p:pic>
    </p:spTree>
    <p:extLst>
      <p:ext uri="{BB962C8B-B14F-4D97-AF65-F5344CB8AC3E}">
        <p14:creationId xmlns:p14="http://schemas.microsoft.com/office/powerpoint/2010/main" val="25751393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E77923C-BFE8-480D-910B-4CEC37B023EE}"/>
              </a:ext>
            </a:extLst>
          </p:cNvPr>
          <p:cNvSpPr>
            <a:spLocks noGrp="1"/>
          </p:cNvSpPr>
          <p:nvPr>
            <p:ph sz="quarter" idx="10"/>
          </p:nvPr>
        </p:nvSpPr>
        <p:spPr>
          <a:xfrm>
            <a:off x="838200" y="2543034"/>
            <a:ext cx="10515600" cy="3816824"/>
          </a:xfrm>
        </p:spPr>
        <p:txBody>
          <a:bodyPr>
            <a:noAutofit/>
          </a:bodyPr>
          <a:lstStyle/>
          <a:p>
            <a:pPr marL="0">
              <a:lnSpc>
                <a:spcPct val="107000"/>
              </a:lnSpc>
              <a:spcBef>
                <a:spcPts val="0"/>
              </a:spcBef>
              <a:spcAft>
                <a:spcPts val="800"/>
              </a:spcAft>
            </a:pPr>
            <a:r>
              <a:rPr lang="en-US" sz="1800" dirty="0">
                <a:latin typeface="Georgia" panose="02040502050405020303" pitchFamily="18" charset="0"/>
              </a:rPr>
              <a:t>Apache Flink is an open-source, unified stream-processing and batch-processing framework developed by the Apache Software Foundation.</a:t>
            </a:r>
          </a:p>
          <a:p>
            <a:pPr marL="0">
              <a:lnSpc>
                <a:spcPct val="107000"/>
              </a:lnSpc>
              <a:spcBef>
                <a:spcPts val="0"/>
              </a:spcBef>
              <a:spcAft>
                <a:spcPts val="800"/>
              </a:spcAft>
            </a:pPr>
            <a:r>
              <a:rPr lang="en-US" sz="1800" dirty="0">
                <a:latin typeface="Georgia" panose="02040502050405020303" pitchFamily="18" charset="0"/>
              </a:rPr>
              <a:t>In this project, we will mainly use Apache Flink for data processing in real-time.</a:t>
            </a:r>
          </a:p>
          <a:p>
            <a:pPr marL="0">
              <a:lnSpc>
                <a:spcPct val="107000"/>
              </a:lnSpc>
              <a:spcBef>
                <a:spcPts val="0"/>
              </a:spcBef>
              <a:spcAft>
                <a:spcPts val="800"/>
              </a:spcAft>
            </a:pPr>
            <a:r>
              <a:rPr lang="en-US" sz="1800" dirty="0">
                <a:latin typeface="Georgia" panose="02040502050405020303" pitchFamily="18" charset="0"/>
              </a:rPr>
              <a:t>Using Apache Flink, we can have real-time streaming and processing of data since it is faster than Apache Spark and can be used for use cases where very less data computation and processing is needed but low latency is expected.</a:t>
            </a:r>
          </a:p>
          <a:p>
            <a:pPr marL="0">
              <a:lnSpc>
                <a:spcPct val="107000"/>
              </a:lnSpc>
              <a:spcBef>
                <a:spcPts val="0"/>
              </a:spcBef>
              <a:spcAft>
                <a:spcPts val="800"/>
              </a:spcAft>
            </a:pPr>
            <a:r>
              <a:rPr lang="en-US" sz="1800" dirty="0">
                <a:latin typeface="Georgia" panose="02040502050405020303" pitchFamily="18" charset="0"/>
              </a:rPr>
              <a:t>Good example for such case is, whenever a customer places an order which has many products with multiple quantities, data needs to be computed and processed in real-time to send an email or push notification to the customer.</a:t>
            </a:r>
          </a:p>
          <a:p>
            <a:pPr marL="0">
              <a:lnSpc>
                <a:spcPct val="107000"/>
              </a:lnSpc>
              <a:spcBef>
                <a:spcPts val="0"/>
              </a:spcBef>
              <a:spcAft>
                <a:spcPts val="800"/>
              </a:spcAft>
            </a:pPr>
            <a:r>
              <a:rPr lang="en-US" sz="1800" dirty="0">
                <a:latin typeface="Georgia" panose="02040502050405020303" pitchFamily="18" charset="0"/>
              </a:rPr>
              <a:t>In such use cases, data needs to be streamed and processed in real-time and Apache Flink will be a best solution to handle it.</a:t>
            </a:r>
          </a:p>
        </p:txBody>
      </p:sp>
      <p:sp>
        <p:nvSpPr>
          <p:cNvPr id="6" name="Title 1">
            <a:extLst>
              <a:ext uri="{FF2B5EF4-FFF2-40B4-BE49-F238E27FC236}">
                <a16:creationId xmlns:a16="http://schemas.microsoft.com/office/drawing/2014/main" id="{204C44E6-6AA7-4DBE-8F31-8DE0419510B5}"/>
              </a:ext>
            </a:extLst>
          </p:cNvPr>
          <p:cNvSpPr>
            <a:spLocks noGrp="1"/>
          </p:cNvSpPr>
          <p:nvPr>
            <p:ph type="title"/>
          </p:nvPr>
        </p:nvSpPr>
        <p:spPr>
          <a:xfrm>
            <a:off x="0" y="0"/>
            <a:ext cx="12192000" cy="568657"/>
          </a:xfrm>
        </p:spPr>
        <p:txBody>
          <a:bodyPr>
            <a:normAutofit/>
          </a:bodyPr>
          <a:lstStyle/>
          <a:p>
            <a:pPr algn="ctr"/>
            <a:r>
              <a:rPr lang="en-US" sz="3200" b="1" dirty="0">
                <a:latin typeface="Georgia" panose="02040502050405020303" pitchFamily="18" charset="0"/>
              </a:rPr>
              <a:t>Data Processing – Apache Flink</a:t>
            </a:r>
          </a:p>
        </p:txBody>
      </p:sp>
      <p:pic>
        <p:nvPicPr>
          <p:cNvPr id="4" name="Picture 3" descr="A picture containing timeline&#10;&#10;Description automatically generated">
            <a:extLst>
              <a:ext uri="{FF2B5EF4-FFF2-40B4-BE49-F238E27FC236}">
                <a16:creationId xmlns:a16="http://schemas.microsoft.com/office/drawing/2014/main" id="{364D34AD-AE65-496E-BCDA-B5E62A344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5586" y="742706"/>
            <a:ext cx="5520827" cy="1722990"/>
          </a:xfrm>
          <a:prstGeom prst="rect">
            <a:avLst/>
          </a:prstGeom>
        </p:spPr>
      </p:pic>
    </p:spTree>
    <p:extLst>
      <p:ext uri="{BB962C8B-B14F-4D97-AF65-F5344CB8AC3E}">
        <p14:creationId xmlns:p14="http://schemas.microsoft.com/office/powerpoint/2010/main" val="1280337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E77923C-BFE8-480D-910B-4CEC37B023EE}"/>
              </a:ext>
            </a:extLst>
          </p:cNvPr>
          <p:cNvSpPr>
            <a:spLocks noGrp="1"/>
          </p:cNvSpPr>
          <p:nvPr>
            <p:ph sz="quarter" idx="10"/>
          </p:nvPr>
        </p:nvSpPr>
        <p:spPr>
          <a:xfrm>
            <a:off x="838200" y="3184478"/>
            <a:ext cx="10515600" cy="3239068"/>
          </a:xfrm>
        </p:spPr>
        <p:txBody>
          <a:bodyPr>
            <a:normAutofit/>
          </a:bodyPr>
          <a:lstStyle/>
          <a:p>
            <a:pPr>
              <a:lnSpc>
                <a:spcPct val="107000"/>
              </a:lnSpc>
              <a:spcBef>
                <a:spcPts val="0"/>
              </a:spcBef>
              <a:spcAft>
                <a:spcPts val="800"/>
              </a:spcAft>
            </a:pPr>
            <a:r>
              <a:rPr lang="en-US" sz="1800" dirty="0">
                <a:latin typeface="Georgia" panose="02040502050405020303" pitchFamily="18" charset="0"/>
              </a:rPr>
              <a:t>Wayfair being number one retail company for furniture it produces significant amount of data on which we can use AI and ML</a:t>
            </a:r>
          </a:p>
          <a:p>
            <a:pPr>
              <a:lnSpc>
                <a:spcPct val="107000"/>
              </a:lnSpc>
              <a:spcBef>
                <a:spcPts val="0"/>
              </a:spcBef>
              <a:spcAft>
                <a:spcPts val="800"/>
              </a:spcAft>
            </a:pPr>
            <a:r>
              <a:rPr lang="en-US" sz="1800" dirty="0">
                <a:latin typeface="Georgia" panose="02040502050405020303" pitchFamily="18" charset="0"/>
              </a:rPr>
              <a:t>With an ever-increasing pace of data creation, Wayfair supply enough data to AI/ML to work to its fullest potential</a:t>
            </a:r>
          </a:p>
          <a:p>
            <a:pPr>
              <a:lnSpc>
                <a:spcPct val="107000"/>
              </a:lnSpc>
              <a:spcBef>
                <a:spcPts val="0"/>
              </a:spcBef>
              <a:spcAft>
                <a:spcPts val="800"/>
              </a:spcAft>
            </a:pPr>
            <a:r>
              <a:rPr lang="en-US" sz="1800" dirty="0">
                <a:latin typeface="Georgia" panose="02040502050405020303" pitchFamily="18" charset="0"/>
              </a:rPr>
              <a:t>AI/ML algorithms can provide valuable information such as the number of vehicles available for delivery ahead of time so the customer can know the price and approximate time frames for future deliveries.</a:t>
            </a:r>
          </a:p>
          <a:p>
            <a:pPr>
              <a:lnSpc>
                <a:spcPct val="107000"/>
              </a:lnSpc>
              <a:spcBef>
                <a:spcPts val="0"/>
              </a:spcBef>
              <a:spcAft>
                <a:spcPts val="800"/>
              </a:spcAft>
            </a:pPr>
            <a:r>
              <a:rPr lang="en-US" sz="1800" dirty="0">
                <a:latin typeface="Georgia" panose="02040502050405020303" pitchFamily="18" charset="0"/>
              </a:rPr>
              <a:t>Using ML can help automate various cumbersome and time-consuming supply chain processes such as demand forecasting, production planning at Wayfair</a:t>
            </a:r>
          </a:p>
          <a:p>
            <a:pPr>
              <a:lnSpc>
                <a:spcPct val="107000"/>
              </a:lnSpc>
              <a:spcBef>
                <a:spcPts val="0"/>
              </a:spcBef>
              <a:spcAft>
                <a:spcPts val="800"/>
              </a:spcAft>
            </a:pPr>
            <a:endParaRPr lang="en-US" sz="2600" dirty="0"/>
          </a:p>
          <a:p>
            <a:pPr>
              <a:lnSpc>
                <a:spcPct val="107000"/>
              </a:lnSpc>
              <a:spcBef>
                <a:spcPts val="0"/>
              </a:spcBef>
              <a:spcAft>
                <a:spcPts val="800"/>
              </a:spcAft>
            </a:pPr>
            <a:endParaRPr lang="en-US" sz="2600" dirty="0"/>
          </a:p>
        </p:txBody>
      </p:sp>
      <p:sp>
        <p:nvSpPr>
          <p:cNvPr id="6" name="Title 1">
            <a:extLst>
              <a:ext uri="{FF2B5EF4-FFF2-40B4-BE49-F238E27FC236}">
                <a16:creationId xmlns:a16="http://schemas.microsoft.com/office/drawing/2014/main" id="{204C44E6-6AA7-4DBE-8F31-8DE0419510B5}"/>
              </a:ext>
            </a:extLst>
          </p:cNvPr>
          <p:cNvSpPr>
            <a:spLocks noGrp="1"/>
          </p:cNvSpPr>
          <p:nvPr>
            <p:ph type="title"/>
          </p:nvPr>
        </p:nvSpPr>
        <p:spPr>
          <a:xfrm>
            <a:off x="0" y="0"/>
            <a:ext cx="12192000" cy="583989"/>
          </a:xfrm>
        </p:spPr>
        <p:txBody>
          <a:bodyPr>
            <a:normAutofit/>
          </a:bodyPr>
          <a:lstStyle/>
          <a:p>
            <a:pPr algn="ctr"/>
            <a:r>
              <a:rPr lang="en-US" sz="3200" b="1" dirty="0">
                <a:latin typeface="Georgia" panose="02040502050405020303" pitchFamily="18" charset="0"/>
              </a:rPr>
              <a:t>Machine Learning – Managing Logistics</a:t>
            </a:r>
          </a:p>
        </p:txBody>
      </p:sp>
      <p:pic>
        <p:nvPicPr>
          <p:cNvPr id="8" name="Picture 7" descr="Graphical user interface, application&#10;&#10;Description automatically generated">
            <a:extLst>
              <a:ext uri="{FF2B5EF4-FFF2-40B4-BE49-F238E27FC236}">
                <a16:creationId xmlns:a16="http://schemas.microsoft.com/office/drawing/2014/main" id="{8A1EC8A7-8363-4567-BE78-E89FE6E870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105" y="684072"/>
            <a:ext cx="5265790" cy="2400323"/>
          </a:xfrm>
          <a:prstGeom prst="rect">
            <a:avLst/>
          </a:prstGeom>
        </p:spPr>
      </p:pic>
    </p:spTree>
    <p:extLst>
      <p:ext uri="{BB962C8B-B14F-4D97-AF65-F5344CB8AC3E}">
        <p14:creationId xmlns:p14="http://schemas.microsoft.com/office/powerpoint/2010/main" val="137797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CA0AA2-366E-4AA2-A9B7-31BB339D437E}"/>
              </a:ext>
            </a:extLst>
          </p:cNvPr>
          <p:cNvSpPr>
            <a:spLocks noGrp="1"/>
          </p:cNvSpPr>
          <p:nvPr>
            <p:ph type="title"/>
          </p:nvPr>
        </p:nvSpPr>
        <p:spPr>
          <a:xfrm>
            <a:off x="838200" y="3152001"/>
            <a:ext cx="10515600" cy="1107996"/>
          </a:xfrm>
        </p:spPr>
        <p:txBody>
          <a:bodyPr/>
          <a:lstStyle/>
          <a:p>
            <a:r>
              <a:rPr lang="en-US" b="1" dirty="0">
                <a:solidFill>
                  <a:schemeClr val="tx1">
                    <a:lumMod val="75000"/>
                  </a:schemeClr>
                </a:solidFill>
                <a:latin typeface="Georgia" panose="02040502050405020303" pitchFamily="18" charset="0"/>
              </a:rPr>
              <a:t>Project 1: Efficiently managing Logistics</a:t>
            </a:r>
          </a:p>
        </p:txBody>
      </p:sp>
    </p:spTree>
    <p:extLst>
      <p:ext uri="{BB962C8B-B14F-4D97-AF65-F5344CB8AC3E}">
        <p14:creationId xmlns:p14="http://schemas.microsoft.com/office/powerpoint/2010/main" val="28874864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E77923C-BFE8-480D-910B-4CEC37B023EE}"/>
              </a:ext>
            </a:extLst>
          </p:cNvPr>
          <p:cNvSpPr>
            <a:spLocks noGrp="1"/>
          </p:cNvSpPr>
          <p:nvPr>
            <p:ph sz="quarter" idx="10"/>
          </p:nvPr>
        </p:nvSpPr>
        <p:spPr>
          <a:xfrm>
            <a:off x="838200" y="3252716"/>
            <a:ext cx="10515600" cy="3157184"/>
          </a:xfrm>
        </p:spPr>
        <p:txBody>
          <a:bodyPr>
            <a:normAutofit/>
          </a:bodyPr>
          <a:lstStyle/>
          <a:p>
            <a:pPr>
              <a:lnSpc>
                <a:spcPct val="127000"/>
              </a:lnSpc>
              <a:spcBef>
                <a:spcPts val="0"/>
              </a:spcBef>
              <a:spcAft>
                <a:spcPts val="800"/>
              </a:spcAft>
            </a:pPr>
            <a:r>
              <a:rPr lang="en-US" sz="1800" dirty="0">
                <a:latin typeface="Georgia" panose="02040502050405020303" pitchFamily="18" charset="0"/>
              </a:rPr>
              <a:t>In this project, we will use TensorFlow to build models for improving supply chain planning which will help in time, resource and cost-based challenges.</a:t>
            </a:r>
          </a:p>
          <a:p>
            <a:pPr>
              <a:lnSpc>
                <a:spcPct val="127000"/>
              </a:lnSpc>
              <a:spcBef>
                <a:spcPts val="0"/>
              </a:spcBef>
              <a:spcAft>
                <a:spcPts val="800"/>
              </a:spcAft>
            </a:pPr>
            <a:r>
              <a:rPr lang="en-US" sz="1800" dirty="0">
                <a:latin typeface="Georgia" panose="02040502050405020303" pitchFamily="18" charset="0"/>
              </a:rPr>
              <a:t>Machine Learning can also be used for Supplier Selection and Supplier Relationship Management</a:t>
            </a:r>
          </a:p>
          <a:p>
            <a:pPr>
              <a:lnSpc>
                <a:spcPct val="127000"/>
              </a:lnSpc>
              <a:spcBef>
                <a:spcPts val="0"/>
              </a:spcBef>
              <a:spcAft>
                <a:spcPts val="800"/>
              </a:spcAft>
            </a:pPr>
            <a:r>
              <a:rPr lang="en-US" sz="1800" dirty="0">
                <a:latin typeface="Georgia" panose="02040502050405020303" pitchFamily="18" charset="0"/>
              </a:rPr>
              <a:t>Logistics is heavily reliant on warehouse and inventory-based management and Machine Learning helps in demand forecasting and prevents flaws like understocking and overstocking</a:t>
            </a:r>
          </a:p>
          <a:p>
            <a:pPr>
              <a:lnSpc>
                <a:spcPct val="127000"/>
              </a:lnSpc>
              <a:spcBef>
                <a:spcPts val="0"/>
              </a:spcBef>
              <a:spcAft>
                <a:spcPts val="800"/>
              </a:spcAft>
            </a:pPr>
            <a:r>
              <a:rPr lang="en-US" sz="1800" dirty="0">
                <a:latin typeface="Georgia" panose="02040502050405020303" pitchFamily="18" charset="0"/>
              </a:rPr>
              <a:t>With TensorFlow we can easily train and deploy models in the cloud, on-prem, in the browser, or on-device no matter what language you use</a:t>
            </a:r>
          </a:p>
          <a:p>
            <a:pPr>
              <a:lnSpc>
                <a:spcPct val="107000"/>
              </a:lnSpc>
              <a:spcBef>
                <a:spcPts val="0"/>
              </a:spcBef>
              <a:spcAft>
                <a:spcPts val="800"/>
              </a:spcAft>
            </a:pPr>
            <a:endParaRPr lang="en-US" sz="2600" dirty="0"/>
          </a:p>
          <a:p>
            <a:pPr>
              <a:lnSpc>
                <a:spcPct val="107000"/>
              </a:lnSpc>
              <a:spcBef>
                <a:spcPts val="0"/>
              </a:spcBef>
              <a:spcAft>
                <a:spcPts val="800"/>
              </a:spcAft>
            </a:pPr>
            <a:endParaRPr lang="en-US" sz="2600" dirty="0"/>
          </a:p>
          <a:p>
            <a:pPr>
              <a:lnSpc>
                <a:spcPct val="107000"/>
              </a:lnSpc>
              <a:spcBef>
                <a:spcPts val="0"/>
              </a:spcBef>
              <a:spcAft>
                <a:spcPts val="800"/>
              </a:spcAft>
            </a:pPr>
            <a:endParaRPr lang="en-US" sz="2600" dirty="0"/>
          </a:p>
          <a:p>
            <a:pPr>
              <a:lnSpc>
                <a:spcPct val="107000"/>
              </a:lnSpc>
              <a:spcBef>
                <a:spcPts val="0"/>
              </a:spcBef>
              <a:spcAft>
                <a:spcPts val="800"/>
              </a:spcAft>
            </a:pPr>
            <a:endParaRPr lang="en-US" sz="2600" dirty="0"/>
          </a:p>
        </p:txBody>
      </p:sp>
      <p:sp>
        <p:nvSpPr>
          <p:cNvPr id="6" name="Title 1">
            <a:extLst>
              <a:ext uri="{FF2B5EF4-FFF2-40B4-BE49-F238E27FC236}">
                <a16:creationId xmlns:a16="http://schemas.microsoft.com/office/drawing/2014/main" id="{204C44E6-6AA7-4DBE-8F31-8DE0419510B5}"/>
              </a:ext>
            </a:extLst>
          </p:cNvPr>
          <p:cNvSpPr>
            <a:spLocks noGrp="1"/>
          </p:cNvSpPr>
          <p:nvPr>
            <p:ph type="title"/>
          </p:nvPr>
        </p:nvSpPr>
        <p:spPr>
          <a:xfrm>
            <a:off x="0" y="1"/>
            <a:ext cx="12192000" cy="582304"/>
          </a:xfrm>
        </p:spPr>
        <p:txBody>
          <a:bodyPr>
            <a:normAutofit/>
          </a:bodyPr>
          <a:lstStyle/>
          <a:p>
            <a:pPr algn="ctr"/>
            <a:r>
              <a:rPr lang="en-US" sz="3200" b="1" dirty="0">
                <a:latin typeface="Georgia" panose="02040502050405020303" pitchFamily="18" charset="0"/>
              </a:rPr>
              <a:t>Machine Learning – TensorFlow</a:t>
            </a:r>
          </a:p>
        </p:txBody>
      </p:sp>
      <p:pic>
        <p:nvPicPr>
          <p:cNvPr id="3" name="Picture 2" descr="Diagram&#10;&#10;Description automatically generated">
            <a:extLst>
              <a:ext uri="{FF2B5EF4-FFF2-40B4-BE49-F238E27FC236}">
                <a16:creationId xmlns:a16="http://schemas.microsoft.com/office/drawing/2014/main" id="{BE5FB0CD-12F5-4CAF-AEB1-D7B8242D8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399" y="615833"/>
            <a:ext cx="4921201" cy="2536800"/>
          </a:xfrm>
          <a:prstGeom prst="rect">
            <a:avLst/>
          </a:prstGeom>
        </p:spPr>
      </p:pic>
    </p:spTree>
    <p:extLst>
      <p:ext uri="{BB962C8B-B14F-4D97-AF65-F5344CB8AC3E}">
        <p14:creationId xmlns:p14="http://schemas.microsoft.com/office/powerpoint/2010/main" val="25546290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E77923C-BFE8-480D-910B-4CEC37B023EE}"/>
              </a:ext>
            </a:extLst>
          </p:cNvPr>
          <p:cNvSpPr>
            <a:spLocks noGrp="1"/>
          </p:cNvSpPr>
          <p:nvPr>
            <p:ph sz="quarter" idx="10"/>
          </p:nvPr>
        </p:nvSpPr>
        <p:spPr>
          <a:xfrm>
            <a:off x="838200" y="3116239"/>
            <a:ext cx="10515600" cy="3293661"/>
          </a:xfrm>
        </p:spPr>
        <p:txBody>
          <a:bodyPr>
            <a:normAutofit fontScale="92500" lnSpcReduction="20000"/>
          </a:bodyPr>
          <a:lstStyle/>
          <a:p>
            <a:pPr marL="0" indent="0">
              <a:lnSpc>
                <a:spcPct val="127000"/>
              </a:lnSpc>
              <a:spcBef>
                <a:spcPts val="0"/>
              </a:spcBef>
              <a:spcAft>
                <a:spcPts val="800"/>
              </a:spcAft>
              <a:buNone/>
            </a:pPr>
            <a:r>
              <a:rPr lang="en-US" sz="1900" b="1" dirty="0">
                <a:latin typeface="Georgia" panose="02040502050405020303" pitchFamily="18" charset="0"/>
              </a:rPr>
              <a:t>TIME SERIES APPROACH</a:t>
            </a:r>
          </a:p>
          <a:p>
            <a:pPr>
              <a:lnSpc>
                <a:spcPct val="127000"/>
              </a:lnSpc>
              <a:spcBef>
                <a:spcPts val="0"/>
              </a:spcBef>
              <a:spcAft>
                <a:spcPts val="800"/>
              </a:spcAft>
            </a:pPr>
            <a:r>
              <a:rPr lang="en-US" sz="1900" dirty="0">
                <a:latin typeface="Georgia" panose="02040502050405020303" pitchFamily="18" charset="0"/>
              </a:rPr>
              <a:t>This involves processed data points that occur over a specific time that are used to predict the future. Time series is a sequence of data points taken at successive, equally-spaced points in time. The major components to analyze are trends, seasonality, irregularity, cyclicity.</a:t>
            </a:r>
          </a:p>
          <a:p>
            <a:pPr marL="0" indent="0">
              <a:lnSpc>
                <a:spcPct val="107000"/>
              </a:lnSpc>
              <a:spcBef>
                <a:spcPts val="0"/>
              </a:spcBef>
              <a:spcAft>
                <a:spcPts val="800"/>
              </a:spcAft>
              <a:buNone/>
            </a:pPr>
            <a:r>
              <a:rPr lang="en-US" sz="1900" b="1" dirty="0">
                <a:latin typeface="Georgia" panose="02040502050405020303" pitchFamily="18" charset="0"/>
              </a:rPr>
              <a:t>TIME SERIES MODEL</a:t>
            </a:r>
          </a:p>
          <a:p>
            <a:pPr>
              <a:lnSpc>
                <a:spcPct val="107000"/>
              </a:lnSpc>
              <a:spcBef>
                <a:spcPts val="0"/>
              </a:spcBef>
              <a:spcAft>
                <a:spcPts val="800"/>
              </a:spcAft>
            </a:pPr>
            <a:r>
              <a:rPr lang="en-US" sz="1900" dirty="0">
                <a:latin typeface="Georgia" panose="02040502050405020303" pitchFamily="18" charset="0"/>
              </a:rPr>
              <a:t>ARIMA (auto-regressive integrated moving average) models aim to describe the auto-correlations in the time series data. </a:t>
            </a:r>
          </a:p>
          <a:p>
            <a:pPr>
              <a:lnSpc>
                <a:spcPct val="107000"/>
              </a:lnSpc>
              <a:spcBef>
                <a:spcPts val="0"/>
              </a:spcBef>
              <a:spcAft>
                <a:spcPts val="800"/>
              </a:spcAft>
            </a:pPr>
            <a:r>
              <a:rPr lang="en-US" sz="1900" dirty="0">
                <a:latin typeface="Georgia" panose="02040502050405020303" pitchFamily="18" charset="0"/>
              </a:rPr>
              <a:t>When planning short-term forecasts, ARIMA can make accurate predictions. By providing forecasted values for user-specified periods, it clearly shows results for demand, sales, planning, and production.</a:t>
            </a:r>
          </a:p>
          <a:p>
            <a:pPr marL="0" indent="0">
              <a:lnSpc>
                <a:spcPct val="107000"/>
              </a:lnSpc>
              <a:spcBef>
                <a:spcPts val="0"/>
              </a:spcBef>
              <a:spcAft>
                <a:spcPts val="800"/>
              </a:spcAft>
              <a:buNone/>
            </a:pPr>
            <a:endParaRPr lang="en-US" sz="1800" b="1" dirty="0">
              <a:latin typeface="Georgia" panose="02040502050405020303" pitchFamily="18" charset="0"/>
            </a:endParaRPr>
          </a:p>
          <a:p>
            <a:pPr marL="0" indent="0">
              <a:lnSpc>
                <a:spcPct val="107000"/>
              </a:lnSpc>
              <a:spcBef>
                <a:spcPts val="0"/>
              </a:spcBef>
              <a:spcAft>
                <a:spcPts val="800"/>
              </a:spcAft>
              <a:buNone/>
            </a:pPr>
            <a:endParaRPr lang="en-US" sz="2600" dirty="0"/>
          </a:p>
          <a:p>
            <a:pPr>
              <a:lnSpc>
                <a:spcPct val="107000"/>
              </a:lnSpc>
              <a:spcBef>
                <a:spcPts val="0"/>
              </a:spcBef>
              <a:spcAft>
                <a:spcPts val="800"/>
              </a:spcAft>
            </a:pPr>
            <a:endParaRPr lang="en-US" sz="2600" dirty="0"/>
          </a:p>
          <a:p>
            <a:pPr>
              <a:lnSpc>
                <a:spcPct val="107000"/>
              </a:lnSpc>
              <a:spcBef>
                <a:spcPts val="0"/>
              </a:spcBef>
              <a:spcAft>
                <a:spcPts val="800"/>
              </a:spcAft>
            </a:pPr>
            <a:endParaRPr lang="en-US" sz="2600" dirty="0"/>
          </a:p>
          <a:p>
            <a:pPr>
              <a:lnSpc>
                <a:spcPct val="107000"/>
              </a:lnSpc>
              <a:spcBef>
                <a:spcPts val="0"/>
              </a:spcBef>
              <a:spcAft>
                <a:spcPts val="800"/>
              </a:spcAft>
            </a:pPr>
            <a:endParaRPr lang="en-US" sz="2600" dirty="0"/>
          </a:p>
        </p:txBody>
      </p:sp>
      <p:sp>
        <p:nvSpPr>
          <p:cNvPr id="6" name="Title 1">
            <a:extLst>
              <a:ext uri="{FF2B5EF4-FFF2-40B4-BE49-F238E27FC236}">
                <a16:creationId xmlns:a16="http://schemas.microsoft.com/office/drawing/2014/main" id="{204C44E6-6AA7-4DBE-8F31-8DE0419510B5}"/>
              </a:ext>
            </a:extLst>
          </p:cNvPr>
          <p:cNvSpPr>
            <a:spLocks noGrp="1"/>
          </p:cNvSpPr>
          <p:nvPr>
            <p:ph type="title"/>
          </p:nvPr>
        </p:nvSpPr>
        <p:spPr>
          <a:xfrm>
            <a:off x="0" y="1"/>
            <a:ext cx="12192000" cy="582304"/>
          </a:xfrm>
        </p:spPr>
        <p:txBody>
          <a:bodyPr>
            <a:normAutofit/>
          </a:bodyPr>
          <a:lstStyle/>
          <a:p>
            <a:pPr algn="ctr"/>
            <a:r>
              <a:rPr lang="en-US" sz="3200" b="1" dirty="0">
                <a:latin typeface="Georgia" panose="02040502050405020303" pitchFamily="18" charset="0"/>
              </a:rPr>
              <a:t>Machine Learning – Demand Forecasting</a:t>
            </a:r>
          </a:p>
        </p:txBody>
      </p:sp>
      <p:pic>
        <p:nvPicPr>
          <p:cNvPr id="7" name="Picture 6" descr="Chart&#10;&#10;Description automatically generated">
            <a:extLst>
              <a:ext uri="{FF2B5EF4-FFF2-40B4-BE49-F238E27FC236}">
                <a16:creationId xmlns:a16="http://schemas.microsoft.com/office/drawing/2014/main" id="{366AB81B-AE11-48B1-A91A-86D9392101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8460" y="582305"/>
            <a:ext cx="4358770" cy="2413971"/>
          </a:xfrm>
          <a:prstGeom prst="rect">
            <a:avLst/>
          </a:prstGeom>
        </p:spPr>
      </p:pic>
    </p:spTree>
    <p:extLst>
      <p:ext uri="{BB962C8B-B14F-4D97-AF65-F5344CB8AC3E}">
        <p14:creationId xmlns:p14="http://schemas.microsoft.com/office/powerpoint/2010/main" val="29832520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E77923C-BFE8-480D-910B-4CEC37B023EE}"/>
              </a:ext>
            </a:extLst>
          </p:cNvPr>
          <p:cNvSpPr>
            <a:spLocks noGrp="1"/>
          </p:cNvSpPr>
          <p:nvPr>
            <p:ph sz="quarter" idx="10"/>
          </p:nvPr>
        </p:nvSpPr>
        <p:spPr>
          <a:xfrm>
            <a:off x="838200" y="2634017"/>
            <a:ext cx="10515600" cy="3789529"/>
          </a:xfrm>
        </p:spPr>
        <p:txBody>
          <a:bodyPr>
            <a:noAutofit/>
          </a:bodyPr>
          <a:lstStyle/>
          <a:p>
            <a:pPr marR="0">
              <a:lnSpc>
                <a:spcPct val="147000"/>
              </a:lnSpc>
              <a:spcBef>
                <a:spcPts val="0"/>
              </a:spcBef>
              <a:spcAft>
                <a:spcPts val="800"/>
              </a:spcAft>
            </a:pPr>
            <a:r>
              <a:rPr lang="en-US" sz="1600" dirty="0">
                <a:latin typeface="Georgia" panose="02040502050405020303" pitchFamily="18" charset="0"/>
              </a:rPr>
              <a:t>For this project, we will be using MongoDB as database. MongoDB is a source-available cross-platform document-oriented database program. Classified as a NoSQL database program, MongoDB uses JSON-like documents with optional schemas</a:t>
            </a:r>
          </a:p>
          <a:p>
            <a:pPr marR="0">
              <a:lnSpc>
                <a:spcPct val="147000"/>
              </a:lnSpc>
              <a:spcBef>
                <a:spcPts val="0"/>
              </a:spcBef>
              <a:spcAft>
                <a:spcPts val="800"/>
              </a:spcAft>
            </a:pPr>
            <a:r>
              <a:rPr lang="en-US" sz="1600" dirty="0">
                <a:latin typeface="Georgia" panose="02040502050405020303" pitchFamily="18" charset="0"/>
              </a:rPr>
              <a:t>MongoDB has connectors for both Apache Spark and Apache Flink and works properly on different use cases</a:t>
            </a:r>
          </a:p>
          <a:p>
            <a:pPr>
              <a:lnSpc>
                <a:spcPct val="147000"/>
              </a:lnSpc>
              <a:spcBef>
                <a:spcPts val="0"/>
              </a:spcBef>
              <a:spcAft>
                <a:spcPts val="800"/>
              </a:spcAft>
            </a:pPr>
            <a:r>
              <a:rPr lang="en-US" sz="1600" dirty="0">
                <a:latin typeface="Georgia" panose="02040502050405020303" pitchFamily="18" charset="0"/>
              </a:rPr>
              <a:t>In MongoDB, we can search by field, range query and it also supports regular expression searches and indexing for documents. MongoDB provides scalability by Cluster Scale, Performance Scale and Data Scale</a:t>
            </a:r>
          </a:p>
          <a:p>
            <a:pPr marR="0">
              <a:lnSpc>
                <a:spcPct val="147000"/>
              </a:lnSpc>
              <a:spcBef>
                <a:spcPts val="0"/>
              </a:spcBef>
              <a:spcAft>
                <a:spcPts val="800"/>
              </a:spcAft>
            </a:pPr>
            <a:r>
              <a:rPr lang="en-US" sz="1600" dirty="0">
                <a:latin typeface="Georgia" panose="02040502050405020303" pitchFamily="18" charset="0"/>
              </a:rPr>
              <a:t>Data processed can be in any form, so this needs the database that can handle unstructured data, and which is also highly scalable to store huge amount of data. As powerful as MongoDB is on its own, the integration of Apache Spark extends analytics capabilities even further to perform real-time analytics and machine learning</a:t>
            </a:r>
          </a:p>
          <a:p>
            <a:pPr>
              <a:lnSpc>
                <a:spcPct val="147000"/>
              </a:lnSpc>
              <a:spcBef>
                <a:spcPts val="0"/>
              </a:spcBef>
              <a:spcAft>
                <a:spcPts val="800"/>
              </a:spcAft>
            </a:pPr>
            <a:r>
              <a:rPr lang="en-US" sz="1600" dirty="0">
                <a:latin typeface="Georgia" panose="02040502050405020303" pitchFamily="18" charset="0"/>
              </a:rPr>
              <a:t>It supports consistency attribute of Data Governance and provides good security</a:t>
            </a:r>
          </a:p>
        </p:txBody>
      </p:sp>
      <p:sp>
        <p:nvSpPr>
          <p:cNvPr id="6" name="Title 1">
            <a:extLst>
              <a:ext uri="{FF2B5EF4-FFF2-40B4-BE49-F238E27FC236}">
                <a16:creationId xmlns:a16="http://schemas.microsoft.com/office/drawing/2014/main" id="{204C44E6-6AA7-4DBE-8F31-8DE0419510B5}"/>
              </a:ext>
            </a:extLst>
          </p:cNvPr>
          <p:cNvSpPr>
            <a:spLocks noGrp="1"/>
          </p:cNvSpPr>
          <p:nvPr>
            <p:ph type="title"/>
          </p:nvPr>
        </p:nvSpPr>
        <p:spPr>
          <a:xfrm>
            <a:off x="0" y="1"/>
            <a:ext cx="12192000" cy="582304"/>
          </a:xfrm>
        </p:spPr>
        <p:txBody>
          <a:bodyPr>
            <a:normAutofit/>
          </a:bodyPr>
          <a:lstStyle/>
          <a:p>
            <a:pPr algn="ctr"/>
            <a:r>
              <a:rPr lang="en-US" sz="3200" b="1" dirty="0">
                <a:latin typeface="Georgia" panose="02040502050405020303" pitchFamily="18" charset="0"/>
              </a:rPr>
              <a:t>Data Storage – MongoDB</a:t>
            </a:r>
          </a:p>
        </p:txBody>
      </p:sp>
      <p:pic>
        <p:nvPicPr>
          <p:cNvPr id="7" name="Picture 6" descr="Diagram&#10;&#10;Description automatically generated">
            <a:extLst>
              <a:ext uri="{FF2B5EF4-FFF2-40B4-BE49-F238E27FC236}">
                <a16:creationId xmlns:a16="http://schemas.microsoft.com/office/drawing/2014/main" id="{37BA28C3-2F8E-461A-B854-27C713CC53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4617" y="644273"/>
            <a:ext cx="3002765" cy="1927775"/>
          </a:xfrm>
          <a:prstGeom prst="rect">
            <a:avLst/>
          </a:prstGeom>
        </p:spPr>
      </p:pic>
    </p:spTree>
    <p:extLst>
      <p:ext uri="{BB962C8B-B14F-4D97-AF65-F5344CB8AC3E}">
        <p14:creationId xmlns:p14="http://schemas.microsoft.com/office/powerpoint/2010/main" val="41054830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04C44E6-6AA7-4DBE-8F31-8DE0419510B5}"/>
              </a:ext>
            </a:extLst>
          </p:cNvPr>
          <p:cNvSpPr>
            <a:spLocks noGrp="1"/>
          </p:cNvSpPr>
          <p:nvPr>
            <p:ph type="title"/>
          </p:nvPr>
        </p:nvSpPr>
        <p:spPr>
          <a:xfrm>
            <a:off x="0" y="0"/>
            <a:ext cx="12192000" cy="577755"/>
          </a:xfrm>
        </p:spPr>
        <p:txBody>
          <a:bodyPr>
            <a:normAutofit/>
          </a:bodyPr>
          <a:lstStyle/>
          <a:p>
            <a:pPr algn="ctr"/>
            <a:r>
              <a:rPr lang="en-US" sz="3200" b="1" dirty="0">
                <a:latin typeface="Georgia" panose="02040502050405020303" pitchFamily="18" charset="0"/>
              </a:rPr>
              <a:t>Data Visualization – Tableau</a:t>
            </a:r>
          </a:p>
        </p:txBody>
      </p:sp>
      <p:sp>
        <p:nvSpPr>
          <p:cNvPr id="7" name="Content Placeholder 2">
            <a:extLst>
              <a:ext uri="{FF2B5EF4-FFF2-40B4-BE49-F238E27FC236}">
                <a16:creationId xmlns:a16="http://schemas.microsoft.com/office/drawing/2014/main" id="{60A4AC23-3C5F-4BDF-AC1C-BA826BCE3806}"/>
              </a:ext>
            </a:extLst>
          </p:cNvPr>
          <p:cNvSpPr txBox="1">
            <a:spLocks/>
          </p:cNvSpPr>
          <p:nvPr/>
        </p:nvSpPr>
        <p:spPr>
          <a:xfrm>
            <a:off x="838200" y="3339152"/>
            <a:ext cx="10515600" cy="308439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07000"/>
              </a:lnSpc>
              <a:spcBef>
                <a:spcPts val="0"/>
              </a:spcBef>
              <a:spcAft>
                <a:spcPts val="800"/>
              </a:spcAft>
            </a:pPr>
            <a:r>
              <a:rPr lang="en-US" sz="2600" dirty="0">
                <a:latin typeface="Georgia" panose="02040502050405020303" pitchFamily="18" charset="0"/>
              </a:rPr>
              <a:t>Tableau provide a wholesome view of data by the means of visualizations, visual objects, and text and Tableau Server is highly scalable and provides enterprise-level security</a:t>
            </a:r>
          </a:p>
          <a:p>
            <a:pPr marL="0">
              <a:lnSpc>
                <a:spcPct val="107000"/>
              </a:lnSpc>
              <a:spcBef>
                <a:spcPts val="0"/>
              </a:spcBef>
              <a:spcAft>
                <a:spcPts val="800"/>
              </a:spcAft>
            </a:pPr>
            <a:r>
              <a:rPr lang="en-US" sz="2600" dirty="0">
                <a:latin typeface="Georgia" panose="02040502050405020303" pitchFamily="18" charset="0"/>
              </a:rPr>
              <a:t>Tableau provides convenient options to collaborate with other users and instantly share data in the form of visualizations, sheets, dashboards, etc. in real-time</a:t>
            </a:r>
          </a:p>
          <a:p>
            <a:pPr marL="0">
              <a:lnSpc>
                <a:spcPct val="107000"/>
              </a:lnSpc>
              <a:spcBef>
                <a:spcPts val="0"/>
              </a:spcBef>
              <a:spcAft>
                <a:spcPts val="800"/>
              </a:spcAft>
            </a:pPr>
            <a:r>
              <a:rPr lang="en-US" sz="2600" dirty="0">
                <a:latin typeface="Georgia" panose="02040502050405020303" pitchFamily="18" charset="0"/>
              </a:rPr>
              <a:t>In our project, the dashboards and reports will be used by Warehouse Managers, Suppliers and stakeholders to make decisions and understand the different KPIs</a:t>
            </a:r>
          </a:p>
          <a:p>
            <a:pPr marL="0">
              <a:lnSpc>
                <a:spcPct val="107000"/>
              </a:lnSpc>
              <a:spcBef>
                <a:spcPts val="0"/>
              </a:spcBef>
              <a:spcAft>
                <a:spcPts val="800"/>
              </a:spcAft>
            </a:pPr>
            <a:r>
              <a:rPr lang="en-US" sz="2600" dirty="0">
                <a:latin typeface="Georgia" panose="02040502050405020303" pitchFamily="18" charset="0"/>
              </a:rPr>
              <a:t>Tableau can be connected to MongoDB with the help of MongoDB BI connector and ensures connectivity to both live data sources or data extraction from external data sources in-memory data</a:t>
            </a:r>
          </a:p>
          <a:p>
            <a:pPr marL="0">
              <a:lnSpc>
                <a:spcPct val="107000"/>
              </a:lnSpc>
              <a:spcBef>
                <a:spcPts val="0"/>
              </a:spcBef>
              <a:spcAft>
                <a:spcPts val="800"/>
              </a:spcAft>
            </a:pPr>
            <a:r>
              <a:rPr lang="en-US" sz="2600" dirty="0">
                <a:latin typeface="Georgia" panose="02040502050405020303" pitchFamily="18" charset="0"/>
              </a:rPr>
              <a:t>Important decisions related to the supply chain management can be made from these dashboard and because of access to live data sources the data will be real-time</a:t>
            </a:r>
          </a:p>
          <a:p>
            <a:pPr marL="0">
              <a:lnSpc>
                <a:spcPct val="107000"/>
              </a:lnSpc>
              <a:spcBef>
                <a:spcPts val="0"/>
              </a:spcBef>
              <a:spcAft>
                <a:spcPts val="800"/>
              </a:spcAft>
            </a:pPr>
            <a:endParaRPr lang="en-US" sz="2600" dirty="0"/>
          </a:p>
          <a:p>
            <a:pPr marL="0">
              <a:lnSpc>
                <a:spcPct val="107000"/>
              </a:lnSpc>
              <a:spcBef>
                <a:spcPts val="0"/>
              </a:spcBef>
              <a:spcAft>
                <a:spcPts val="800"/>
              </a:spcAft>
            </a:pPr>
            <a:endParaRPr lang="en-US" sz="2600" dirty="0"/>
          </a:p>
        </p:txBody>
      </p:sp>
      <p:pic>
        <p:nvPicPr>
          <p:cNvPr id="8" name="Content Placeholder 7" descr="A picture containing text, device, screenshot&#10;&#10;Description automatically generated">
            <a:extLst>
              <a:ext uri="{FF2B5EF4-FFF2-40B4-BE49-F238E27FC236}">
                <a16:creationId xmlns:a16="http://schemas.microsoft.com/office/drawing/2014/main" id="{8243F6E6-A5F8-468A-B6BD-BD3D41358B01}"/>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062400" y="577755"/>
            <a:ext cx="4067200" cy="2761378"/>
          </a:xfrm>
        </p:spPr>
      </p:pic>
    </p:spTree>
    <p:extLst>
      <p:ext uri="{BB962C8B-B14F-4D97-AF65-F5344CB8AC3E}">
        <p14:creationId xmlns:p14="http://schemas.microsoft.com/office/powerpoint/2010/main" val="1119068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FC328-A366-45DD-BF78-4C4C03132782}"/>
              </a:ext>
            </a:extLst>
          </p:cNvPr>
          <p:cNvSpPr>
            <a:spLocks noGrp="1"/>
          </p:cNvSpPr>
          <p:nvPr>
            <p:ph type="title"/>
          </p:nvPr>
        </p:nvSpPr>
        <p:spPr>
          <a:xfrm>
            <a:off x="0" y="1"/>
            <a:ext cx="12192000" cy="586853"/>
          </a:xfrm>
        </p:spPr>
        <p:txBody>
          <a:bodyPr>
            <a:normAutofit/>
          </a:bodyPr>
          <a:lstStyle/>
          <a:p>
            <a:pPr algn="ctr"/>
            <a:r>
              <a:rPr lang="en-US" sz="3200" b="1" dirty="0">
                <a:latin typeface="Georgia" panose="02040502050405020303" pitchFamily="18" charset="0"/>
              </a:rPr>
              <a:t>Advantages of Hadoop Ecosystem</a:t>
            </a:r>
          </a:p>
        </p:txBody>
      </p:sp>
      <p:sp>
        <p:nvSpPr>
          <p:cNvPr id="3" name="Content Placeholder 2">
            <a:extLst>
              <a:ext uri="{FF2B5EF4-FFF2-40B4-BE49-F238E27FC236}">
                <a16:creationId xmlns:a16="http://schemas.microsoft.com/office/drawing/2014/main" id="{965B0787-68AF-4469-960F-DA5198D4466E}"/>
              </a:ext>
            </a:extLst>
          </p:cNvPr>
          <p:cNvSpPr>
            <a:spLocks noGrp="1"/>
          </p:cNvSpPr>
          <p:nvPr>
            <p:ph sz="quarter" idx="10"/>
          </p:nvPr>
        </p:nvSpPr>
        <p:spPr>
          <a:xfrm>
            <a:off x="838200" y="709684"/>
            <a:ext cx="10515599" cy="5617371"/>
          </a:xfrm>
        </p:spPr>
        <p:txBody>
          <a:bodyPr>
            <a:noAutofit/>
          </a:bodyPr>
          <a:lstStyle/>
          <a:p>
            <a:pPr marL="0" indent="0" algn="just">
              <a:buNone/>
            </a:pPr>
            <a:r>
              <a:rPr lang="en-US" sz="1800" b="1" dirty="0">
                <a:latin typeface="Georgia" panose="02040502050405020303" pitchFamily="18" charset="0"/>
              </a:rPr>
              <a:t>Scalable </a:t>
            </a:r>
            <a:r>
              <a:rPr lang="en-US" sz="1800" dirty="0">
                <a:latin typeface="Georgia" panose="02040502050405020303" pitchFamily="18" charset="0"/>
              </a:rPr>
              <a:t>- Hadoop is a highly scalable storage platform, because it can store and distribute very large data sets across hundreds of inexpensive servers that operate in parallel</a:t>
            </a:r>
          </a:p>
          <a:p>
            <a:pPr marL="0" indent="0" algn="just">
              <a:buNone/>
            </a:pPr>
            <a:r>
              <a:rPr lang="en-US" sz="1800" b="1" dirty="0">
                <a:latin typeface="Georgia" panose="02040502050405020303" pitchFamily="18" charset="0"/>
              </a:rPr>
              <a:t>Cost effective </a:t>
            </a:r>
            <a:r>
              <a:rPr lang="en-US" sz="1800" dirty="0">
                <a:latin typeface="Georgia" panose="02040502050405020303" pitchFamily="18" charset="0"/>
              </a:rPr>
              <a:t>- Hadoop offers a cost-effective storage solution for businesses’ exploding data sets.</a:t>
            </a:r>
          </a:p>
          <a:p>
            <a:pPr marL="0" indent="0" algn="just">
              <a:buNone/>
            </a:pPr>
            <a:r>
              <a:rPr lang="en-US" sz="1800" b="1" dirty="0">
                <a:latin typeface="Georgia" panose="02040502050405020303" pitchFamily="18" charset="0"/>
              </a:rPr>
              <a:t>Fast and Flexible </a:t>
            </a:r>
            <a:r>
              <a:rPr lang="en-US" sz="1800" dirty="0">
                <a:latin typeface="Georgia" panose="02040502050405020303" pitchFamily="18" charset="0"/>
              </a:rPr>
              <a:t>- Hadoop’s unique storage method is based on a distributed file system that basically ‘maps’ data wherever it is located on a cluster which makes it very fast, and it enables to easily access new data sources and tap into different types of data (both structured and unstructured) to generate value from that data</a:t>
            </a:r>
          </a:p>
          <a:p>
            <a:pPr marL="285750" indent="-285750" algn="just"/>
            <a:r>
              <a:rPr lang="en-US" sz="1800" dirty="0">
                <a:latin typeface="Georgia" panose="02040502050405020303" pitchFamily="18" charset="0"/>
              </a:rPr>
              <a:t>The primary benefit of Hadoop is its Scalability. One can easily scale the cluster by adding more nodes. We can scale vertically as well as horizontally in Hadoop</a:t>
            </a:r>
          </a:p>
          <a:p>
            <a:pPr marL="0" indent="0" algn="just">
              <a:buNone/>
            </a:pPr>
            <a:r>
              <a:rPr lang="en-US" sz="1800" b="1" dirty="0">
                <a:latin typeface="Georgia" panose="02040502050405020303" pitchFamily="18" charset="0"/>
              </a:rPr>
              <a:t>Vertical scalability</a:t>
            </a:r>
          </a:p>
          <a:p>
            <a:pPr marL="285750" indent="-285750" algn="just"/>
            <a:r>
              <a:rPr lang="en-US" sz="1800" dirty="0">
                <a:latin typeface="Georgia" panose="02040502050405020303" pitchFamily="18" charset="0"/>
              </a:rPr>
              <a:t>It is also referred as “scale up”. In vertical scaling, you can increase the hardware capacity of the individual machine. In other words, you can add more RAM or CPU to your existing system to make it more robust and powerful</a:t>
            </a:r>
          </a:p>
          <a:p>
            <a:pPr marL="0" indent="0" algn="just">
              <a:buNone/>
            </a:pPr>
            <a:r>
              <a:rPr lang="en-US" sz="1800" b="1" dirty="0">
                <a:latin typeface="Georgia" panose="02040502050405020303" pitchFamily="18" charset="0"/>
              </a:rPr>
              <a:t>Horizontal scalability </a:t>
            </a:r>
          </a:p>
          <a:p>
            <a:pPr marL="285750" indent="-285750" algn="just"/>
            <a:r>
              <a:rPr lang="en-US" sz="1800" dirty="0">
                <a:latin typeface="Georgia" panose="02040502050405020303" pitchFamily="18" charset="0"/>
              </a:rPr>
              <a:t>It is also referred as “scale out” is basically the addition of more machines or setting up the cluster. In horizontal scaling instead of increasing hardware capacity of individual machine you add more nodes to existing cluster and most importantly, you can add more machines without stopping the system. Therefore, we don’t have any downtime or green zone, nothing of such sort while scaling out</a:t>
            </a:r>
          </a:p>
        </p:txBody>
      </p:sp>
    </p:spTree>
    <p:extLst>
      <p:ext uri="{BB962C8B-B14F-4D97-AF65-F5344CB8AC3E}">
        <p14:creationId xmlns:p14="http://schemas.microsoft.com/office/powerpoint/2010/main" val="40662514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1528775-0904-438F-BBA3-0976313ED49E}"/>
              </a:ext>
            </a:extLst>
          </p:cNvPr>
          <p:cNvPicPr>
            <a:picLocks noGrp="1"/>
          </p:cNvPicPr>
          <p:nvPr>
            <p:ph sz="quarter" idx="10"/>
          </p:nvPr>
        </p:nvPicPr>
        <p:blipFill>
          <a:blip r:embed="rId2"/>
          <a:stretch>
            <a:fillRect/>
          </a:stretch>
        </p:blipFill>
        <p:spPr>
          <a:xfrm>
            <a:off x="777922" y="935464"/>
            <a:ext cx="10575878" cy="5333408"/>
          </a:xfrm>
          <a:prstGeom prst="rect">
            <a:avLst/>
          </a:prstGeom>
          <a:ln>
            <a:solidFill>
              <a:schemeClr val="tx1">
                <a:lumMod val="50000"/>
              </a:schemeClr>
            </a:solidFill>
          </a:ln>
        </p:spPr>
      </p:pic>
      <p:sp>
        <p:nvSpPr>
          <p:cNvPr id="5" name="Title 1">
            <a:extLst>
              <a:ext uri="{FF2B5EF4-FFF2-40B4-BE49-F238E27FC236}">
                <a16:creationId xmlns:a16="http://schemas.microsoft.com/office/drawing/2014/main" id="{D54FAB04-7A12-48CE-8FD2-99B28F41D0AC}"/>
              </a:ext>
            </a:extLst>
          </p:cNvPr>
          <p:cNvSpPr>
            <a:spLocks noGrp="1"/>
          </p:cNvSpPr>
          <p:nvPr>
            <p:ph type="title"/>
          </p:nvPr>
        </p:nvSpPr>
        <p:spPr>
          <a:xfrm>
            <a:off x="0" y="1"/>
            <a:ext cx="12191999" cy="589128"/>
          </a:xfrm>
        </p:spPr>
        <p:txBody>
          <a:bodyPr/>
          <a:lstStyle/>
          <a:p>
            <a:pPr algn="ctr"/>
            <a:r>
              <a:rPr lang="en-US" sz="3200" b="1" dirty="0">
                <a:latin typeface="Georgia" panose="02040502050405020303" pitchFamily="18" charset="0"/>
              </a:rPr>
              <a:t>Project Plan</a:t>
            </a:r>
          </a:p>
        </p:txBody>
      </p:sp>
    </p:spTree>
    <p:extLst>
      <p:ext uri="{BB962C8B-B14F-4D97-AF65-F5344CB8AC3E}">
        <p14:creationId xmlns:p14="http://schemas.microsoft.com/office/powerpoint/2010/main" val="2321202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54FAB04-7A12-48CE-8FD2-99B28F41D0AC}"/>
              </a:ext>
            </a:extLst>
          </p:cNvPr>
          <p:cNvSpPr>
            <a:spLocks noGrp="1"/>
          </p:cNvSpPr>
          <p:nvPr>
            <p:ph type="title"/>
          </p:nvPr>
        </p:nvSpPr>
        <p:spPr>
          <a:xfrm>
            <a:off x="0" y="1"/>
            <a:ext cx="12191999" cy="582303"/>
          </a:xfrm>
        </p:spPr>
        <p:txBody>
          <a:bodyPr/>
          <a:lstStyle/>
          <a:p>
            <a:pPr algn="ctr"/>
            <a:r>
              <a:rPr lang="en-US" sz="3200" b="1" dirty="0">
                <a:latin typeface="Georgia" panose="02040502050405020303" pitchFamily="18" charset="0"/>
              </a:rPr>
              <a:t>Gantt Chart</a:t>
            </a:r>
          </a:p>
        </p:txBody>
      </p:sp>
      <p:pic>
        <p:nvPicPr>
          <p:cNvPr id="9" name="Content Placeholder 8">
            <a:extLst>
              <a:ext uri="{FF2B5EF4-FFF2-40B4-BE49-F238E27FC236}">
                <a16:creationId xmlns:a16="http://schemas.microsoft.com/office/drawing/2014/main" id="{71FB4B60-303B-410C-854B-8E37FFEF329B}"/>
              </a:ext>
            </a:extLst>
          </p:cNvPr>
          <p:cNvPicPr>
            <a:picLocks noGrp="1" noChangeAspect="1"/>
          </p:cNvPicPr>
          <p:nvPr>
            <p:ph sz="quarter" idx="10"/>
          </p:nvPr>
        </p:nvPicPr>
        <p:blipFill>
          <a:blip r:embed="rId2"/>
          <a:stretch>
            <a:fillRect/>
          </a:stretch>
        </p:blipFill>
        <p:spPr>
          <a:xfrm>
            <a:off x="799682" y="735390"/>
            <a:ext cx="10554118" cy="5592385"/>
          </a:xfrm>
          <a:ln>
            <a:solidFill>
              <a:schemeClr val="tx1">
                <a:lumMod val="50000"/>
              </a:schemeClr>
            </a:solidFill>
          </a:ln>
        </p:spPr>
      </p:pic>
    </p:spTree>
    <p:extLst>
      <p:ext uri="{BB962C8B-B14F-4D97-AF65-F5344CB8AC3E}">
        <p14:creationId xmlns:p14="http://schemas.microsoft.com/office/powerpoint/2010/main" val="1463718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4C6C9-884F-403D-930E-3B731B6900D3}"/>
              </a:ext>
            </a:extLst>
          </p:cNvPr>
          <p:cNvSpPr>
            <a:spLocks noGrp="1"/>
          </p:cNvSpPr>
          <p:nvPr>
            <p:ph type="title"/>
          </p:nvPr>
        </p:nvSpPr>
        <p:spPr>
          <a:xfrm>
            <a:off x="0" y="0"/>
            <a:ext cx="12192000" cy="555010"/>
          </a:xfrm>
        </p:spPr>
        <p:txBody>
          <a:bodyPr>
            <a:normAutofit/>
          </a:bodyPr>
          <a:lstStyle/>
          <a:p>
            <a:pPr algn="ctr"/>
            <a:r>
              <a:rPr lang="en-US" sz="3200" b="1" dirty="0">
                <a:latin typeface="Georgia" panose="02040502050405020303" pitchFamily="18" charset="0"/>
              </a:rPr>
              <a:t>Issues and Risks</a:t>
            </a:r>
          </a:p>
        </p:txBody>
      </p:sp>
      <p:sp>
        <p:nvSpPr>
          <p:cNvPr id="3" name="Content Placeholder 2">
            <a:extLst>
              <a:ext uri="{FF2B5EF4-FFF2-40B4-BE49-F238E27FC236}">
                <a16:creationId xmlns:a16="http://schemas.microsoft.com/office/drawing/2014/main" id="{9380C756-A968-4910-98B6-B94414E9FB3F}"/>
              </a:ext>
            </a:extLst>
          </p:cNvPr>
          <p:cNvSpPr>
            <a:spLocks noGrp="1"/>
          </p:cNvSpPr>
          <p:nvPr>
            <p:ph sz="quarter" idx="10"/>
          </p:nvPr>
        </p:nvSpPr>
        <p:spPr>
          <a:xfrm>
            <a:off x="838200" y="555010"/>
            <a:ext cx="10515599" cy="5863988"/>
          </a:xfrm>
        </p:spPr>
        <p:txBody>
          <a:bodyPr>
            <a:noAutofit/>
          </a:bodyPr>
          <a:lstStyle/>
          <a:p>
            <a:pPr marL="0" indent="0" algn="just">
              <a:lnSpc>
                <a:spcPct val="120000"/>
              </a:lnSpc>
              <a:buNone/>
            </a:pPr>
            <a:r>
              <a:rPr lang="en-US" sz="1800" b="1" dirty="0">
                <a:latin typeface="Georgia" panose="02040502050405020303" pitchFamily="18" charset="0"/>
              </a:rPr>
              <a:t>Issues</a:t>
            </a:r>
          </a:p>
          <a:p>
            <a:pPr algn="just">
              <a:lnSpc>
                <a:spcPct val="120000"/>
              </a:lnSpc>
            </a:pPr>
            <a:r>
              <a:rPr lang="en-IN" sz="1800" dirty="0">
                <a:latin typeface="Georgia" panose="02040502050405020303" pitchFamily="18" charset="0"/>
              </a:rPr>
              <a:t>Hadoop and ML/AI models are not suited for small data</a:t>
            </a:r>
          </a:p>
          <a:p>
            <a:pPr algn="just">
              <a:lnSpc>
                <a:spcPct val="120000"/>
              </a:lnSpc>
            </a:pPr>
            <a:r>
              <a:rPr lang="en-IN" sz="1800" dirty="0">
                <a:latin typeface="Georgia" panose="02040502050405020303" pitchFamily="18" charset="0"/>
              </a:rPr>
              <a:t>In initial process, the model execution and prediction will not be accurate and would not show tremendous change in profitability</a:t>
            </a:r>
          </a:p>
          <a:p>
            <a:pPr algn="just">
              <a:lnSpc>
                <a:spcPct val="120000"/>
              </a:lnSpc>
            </a:pPr>
            <a:r>
              <a:rPr lang="en-IN" sz="1800" dirty="0">
                <a:latin typeface="Georgia" panose="02040502050405020303" pitchFamily="18" charset="0"/>
              </a:rPr>
              <a:t>Hadoop (HDFS) lacks the ability to efficiently support the random reading of small files because of its high-capacity design. Hence there is possibility of data loss containing important insights due to data size which will not get traced by Hadoop and can be a reason to data inconsistency</a:t>
            </a:r>
          </a:p>
          <a:p>
            <a:pPr marL="0" indent="0" algn="just">
              <a:lnSpc>
                <a:spcPct val="120000"/>
              </a:lnSpc>
              <a:buNone/>
            </a:pPr>
            <a:r>
              <a:rPr lang="en-IN" sz="1800" b="1" dirty="0">
                <a:latin typeface="Georgia" panose="02040502050405020303" pitchFamily="18" charset="0"/>
              </a:rPr>
              <a:t>Risks</a:t>
            </a:r>
          </a:p>
          <a:p>
            <a:pPr algn="just">
              <a:lnSpc>
                <a:spcPct val="120000"/>
              </a:lnSpc>
            </a:pPr>
            <a:r>
              <a:rPr lang="en-US" sz="1800" dirty="0">
                <a:latin typeface="Georgia" panose="02040502050405020303" pitchFamily="18" charset="0"/>
              </a:rPr>
              <a:t>Big data systems are challenging for managing complex applications. Anyone who will be working on the system needs to have good understanding of big data platform, if the one working is not experienced the data can be at huge risk</a:t>
            </a:r>
          </a:p>
          <a:p>
            <a:pPr algn="just">
              <a:lnSpc>
                <a:spcPct val="120000"/>
              </a:lnSpc>
            </a:pPr>
            <a:r>
              <a:rPr lang="en-US" sz="1800" dirty="0">
                <a:latin typeface="Georgia" panose="02040502050405020303" pitchFamily="18" charset="0"/>
              </a:rPr>
              <a:t> In Hadoop, the security measures are disabled by default. The person responsible for data analytics should be aware of this fact and take the required measures to secure the data, if not done there can be a big risk for the company</a:t>
            </a:r>
          </a:p>
          <a:p>
            <a:pPr algn="just">
              <a:lnSpc>
                <a:spcPct val="120000"/>
              </a:lnSpc>
            </a:pPr>
            <a:r>
              <a:rPr lang="en-US" sz="1800" dirty="0">
                <a:latin typeface="Georgia" panose="02040502050405020303" pitchFamily="18" charset="0"/>
              </a:rPr>
              <a:t>Hadoop uses Kerberos authentication, which is a third-party authentication and hard to manage</a:t>
            </a:r>
          </a:p>
        </p:txBody>
      </p:sp>
    </p:spTree>
    <p:extLst>
      <p:ext uri="{BB962C8B-B14F-4D97-AF65-F5344CB8AC3E}">
        <p14:creationId xmlns:p14="http://schemas.microsoft.com/office/powerpoint/2010/main" val="33894024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834FD-1238-4223-8044-3E3A3FA2C317}"/>
              </a:ext>
            </a:extLst>
          </p:cNvPr>
          <p:cNvSpPr>
            <a:spLocks noGrp="1"/>
          </p:cNvSpPr>
          <p:nvPr>
            <p:ph type="title"/>
          </p:nvPr>
        </p:nvSpPr>
        <p:spPr>
          <a:xfrm>
            <a:off x="0" y="0"/>
            <a:ext cx="12192000" cy="568657"/>
          </a:xfrm>
        </p:spPr>
        <p:txBody>
          <a:bodyPr>
            <a:normAutofit/>
          </a:bodyPr>
          <a:lstStyle/>
          <a:p>
            <a:pPr algn="ctr"/>
            <a:r>
              <a:rPr lang="en-US" sz="3200" b="1" dirty="0">
                <a:latin typeface="Georgia" panose="02040502050405020303" pitchFamily="18" charset="0"/>
              </a:rPr>
              <a:t>Data Collection</a:t>
            </a:r>
          </a:p>
        </p:txBody>
      </p:sp>
      <p:sp>
        <p:nvSpPr>
          <p:cNvPr id="3" name="Content Placeholder 2">
            <a:extLst>
              <a:ext uri="{FF2B5EF4-FFF2-40B4-BE49-F238E27FC236}">
                <a16:creationId xmlns:a16="http://schemas.microsoft.com/office/drawing/2014/main" id="{F3C70E9C-FE20-4F14-AE62-094CFF6F5BB6}"/>
              </a:ext>
            </a:extLst>
          </p:cNvPr>
          <p:cNvSpPr>
            <a:spLocks noGrp="1"/>
          </p:cNvSpPr>
          <p:nvPr>
            <p:ph sz="quarter" idx="10"/>
          </p:nvPr>
        </p:nvSpPr>
        <p:spPr>
          <a:xfrm>
            <a:off x="838200" y="791570"/>
            <a:ext cx="10515599" cy="5782102"/>
          </a:xfrm>
        </p:spPr>
        <p:txBody>
          <a:bodyPr>
            <a:normAutofit/>
          </a:bodyPr>
          <a:lstStyle/>
          <a:p>
            <a:pPr marL="0">
              <a:lnSpc>
                <a:spcPct val="107000"/>
              </a:lnSpc>
              <a:spcBef>
                <a:spcPts val="0"/>
              </a:spcBef>
              <a:spcAft>
                <a:spcPts val="800"/>
              </a:spcAft>
            </a:pPr>
            <a:r>
              <a:rPr lang="en-US" sz="1800" dirty="0">
                <a:latin typeface="Georgia" panose="02040502050405020303" pitchFamily="18" charset="0"/>
              </a:rPr>
              <a:t>Data will be collected from Wayfair’s website and mobile application which will be </a:t>
            </a:r>
            <a:r>
              <a:rPr lang="en-US" sz="1800" b="1" dirty="0">
                <a:latin typeface="Georgia" panose="02040502050405020303" pitchFamily="18" charset="0"/>
              </a:rPr>
              <a:t>B2C (Business to Customer)</a:t>
            </a:r>
            <a:r>
              <a:rPr lang="en-US" sz="1800" dirty="0">
                <a:latin typeface="Georgia" panose="02040502050405020303" pitchFamily="18" charset="0"/>
              </a:rPr>
              <a:t> data and ingested into Hadoop Distributed File System, HDFS, using Apache Flume and Apache Kafka</a:t>
            </a:r>
          </a:p>
          <a:p>
            <a:pPr marL="0">
              <a:lnSpc>
                <a:spcPct val="107000"/>
              </a:lnSpc>
              <a:spcBef>
                <a:spcPts val="0"/>
              </a:spcBef>
              <a:spcAft>
                <a:spcPts val="800"/>
              </a:spcAft>
            </a:pPr>
            <a:r>
              <a:rPr lang="en-US" sz="1800" dirty="0">
                <a:latin typeface="Georgia" panose="02040502050405020303" pitchFamily="18" charset="0"/>
              </a:rPr>
              <a:t>Other type of data such as supplier details, quantity remaining of a particular product, location of the supplier, transportation and delivery details which will be </a:t>
            </a:r>
            <a:r>
              <a:rPr lang="en-US" sz="1800" b="1" dirty="0">
                <a:latin typeface="Georgia" panose="02040502050405020303" pitchFamily="18" charset="0"/>
              </a:rPr>
              <a:t>B2B (Business to Business) </a:t>
            </a:r>
            <a:r>
              <a:rPr lang="en-US" sz="1800" dirty="0">
                <a:latin typeface="Georgia" panose="02040502050405020303" pitchFamily="18" charset="0"/>
              </a:rPr>
              <a:t>will be collected from different services running in the Wayfair organization and will be stored in HDFS or directly sent to Apache Flink for processing</a:t>
            </a:r>
          </a:p>
          <a:p>
            <a:pPr marL="0">
              <a:lnSpc>
                <a:spcPct val="107000"/>
              </a:lnSpc>
              <a:spcBef>
                <a:spcPts val="0"/>
              </a:spcBef>
              <a:spcAft>
                <a:spcPts val="800"/>
              </a:spcAft>
            </a:pPr>
            <a:r>
              <a:rPr lang="en-US" sz="1800" dirty="0">
                <a:latin typeface="Georgia" panose="02040502050405020303" pitchFamily="18" charset="0"/>
              </a:rPr>
              <a:t>HDFS is used like a dumping place that holds all the data till it needs to be utilized and that is key with such a large amount of data of customers and all that information about certain category and lifestyle group do not need to be used at all time for analysis </a:t>
            </a:r>
          </a:p>
          <a:p>
            <a:pPr marL="0">
              <a:lnSpc>
                <a:spcPct val="107000"/>
              </a:lnSpc>
              <a:spcBef>
                <a:spcPts val="0"/>
              </a:spcBef>
              <a:spcAft>
                <a:spcPts val="800"/>
              </a:spcAft>
            </a:pPr>
            <a:r>
              <a:rPr lang="en-US" sz="1800" dirty="0">
                <a:latin typeface="Georgia" panose="02040502050405020303" pitchFamily="18" charset="0"/>
              </a:rPr>
              <a:t>The key thing to remember is it stores data, and we can pull data out of it, but there are no queries involved</a:t>
            </a:r>
          </a:p>
          <a:p>
            <a:pPr marL="0">
              <a:lnSpc>
                <a:spcPct val="107000"/>
              </a:lnSpc>
              <a:spcBef>
                <a:spcPts val="0"/>
              </a:spcBef>
              <a:spcAft>
                <a:spcPts val="800"/>
              </a:spcAft>
            </a:pPr>
            <a:r>
              <a:rPr lang="en-US" sz="1800" dirty="0">
                <a:latin typeface="Georgia" panose="02040502050405020303" pitchFamily="18" charset="0"/>
              </a:rPr>
              <a:t>Once the data is collected, we can run Spark on top of HDFS for data processing and running ML models</a:t>
            </a:r>
          </a:p>
          <a:p>
            <a:pPr marL="0">
              <a:lnSpc>
                <a:spcPct val="107000"/>
              </a:lnSpc>
              <a:spcBef>
                <a:spcPts val="0"/>
              </a:spcBef>
              <a:spcAft>
                <a:spcPts val="800"/>
              </a:spcAft>
            </a:pPr>
            <a:r>
              <a:rPr lang="en-US" sz="1800" dirty="0">
                <a:latin typeface="Georgia" panose="02040502050405020303" pitchFamily="18" charset="0"/>
              </a:rPr>
              <a:t>When it comes to handling large data sets in a safe and cost-effective manner, Hadoop has the advantage over relational database management systems, and its value for any size business will continue to increase as unstructured data continues to grow</a:t>
            </a:r>
          </a:p>
          <a:p>
            <a:endParaRPr lang="en-US" dirty="0"/>
          </a:p>
        </p:txBody>
      </p:sp>
    </p:spTree>
    <p:extLst>
      <p:ext uri="{BB962C8B-B14F-4D97-AF65-F5344CB8AC3E}">
        <p14:creationId xmlns:p14="http://schemas.microsoft.com/office/powerpoint/2010/main" val="4370447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43E4B-B756-422F-9D26-AD995D7A205E}"/>
              </a:ext>
            </a:extLst>
          </p:cNvPr>
          <p:cNvSpPr>
            <a:spLocks noGrp="1"/>
          </p:cNvSpPr>
          <p:nvPr>
            <p:ph type="title"/>
          </p:nvPr>
        </p:nvSpPr>
        <p:spPr>
          <a:xfrm>
            <a:off x="0" y="0"/>
            <a:ext cx="12192000" cy="690302"/>
          </a:xfrm>
        </p:spPr>
        <p:txBody>
          <a:bodyPr>
            <a:normAutofit/>
          </a:bodyPr>
          <a:lstStyle/>
          <a:p>
            <a:pPr algn="ctr"/>
            <a:r>
              <a:rPr lang="en-US" sz="3200" b="1" dirty="0">
                <a:latin typeface="Georgia" panose="02040502050405020303" pitchFamily="18" charset="0"/>
              </a:rPr>
              <a:t>Data Security</a:t>
            </a:r>
          </a:p>
        </p:txBody>
      </p:sp>
      <p:sp>
        <p:nvSpPr>
          <p:cNvPr id="3" name="Content Placeholder 2">
            <a:extLst>
              <a:ext uri="{FF2B5EF4-FFF2-40B4-BE49-F238E27FC236}">
                <a16:creationId xmlns:a16="http://schemas.microsoft.com/office/drawing/2014/main" id="{EE8D265E-A53C-425C-8D40-6583A85D843C}"/>
              </a:ext>
            </a:extLst>
          </p:cNvPr>
          <p:cNvSpPr>
            <a:spLocks noGrp="1"/>
          </p:cNvSpPr>
          <p:nvPr>
            <p:ph sz="quarter" idx="10"/>
          </p:nvPr>
        </p:nvSpPr>
        <p:spPr>
          <a:xfrm>
            <a:off x="838200" y="555009"/>
            <a:ext cx="10515599" cy="5882186"/>
          </a:xfrm>
        </p:spPr>
        <p:txBody>
          <a:bodyPr>
            <a:normAutofit/>
          </a:bodyPr>
          <a:lstStyle/>
          <a:p>
            <a:pPr marL="0">
              <a:lnSpc>
                <a:spcPct val="97000"/>
              </a:lnSpc>
              <a:spcBef>
                <a:spcPts val="0"/>
              </a:spcBef>
              <a:spcAft>
                <a:spcPts val="800"/>
              </a:spcAft>
            </a:pPr>
            <a:r>
              <a:rPr lang="en-US" sz="1800" dirty="0">
                <a:latin typeface="Georgia" panose="02040502050405020303" pitchFamily="18" charset="0"/>
              </a:rPr>
              <a:t>Security in Hadoop requires many of the same approaches seen in the traditional data management system. These include 3 A’s of security</a:t>
            </a:r>
          </a:p>
          <a:p>
            <a:pPr marL="0">
              <a:lnSpc>
                <a:spcPct val="97000"/>
              </a:lnSpc>
              <a:spcBef>
                <a:spcPts val="0"/>
              </a:spcBef>
              <a:spcAft>
                <a:spcPts val="800"/>
              </a:spcAft>
            </a:pPr>
            <a:r>
              <a:rPr lang="en-US" sz="1800" b="1" dirty="0">
                <a:latin typeface="Georgia" panose="02040502050405020303" pitchFamily="18" charset="0"/>
              </a:rPr>
              <a:t>Authentication</a:t>
            </a:r>
            <a:r>
              <a:rPr lang="en-US" sz="1800" dirty="0">
                <a:latin typeface="Georgia" panose="02040502050405020303" pitchFamily="18" charset="0"/>
              </a:rPr>
              <a:t>: It is the first stage that strongly authenticates the user to prove their identities</a:t>
            </a:r>
          </a:p>
          <a:p>
            <a:pPr marL="0">
              <a:lnSpc>
                <a:spcPct val="97000"/>
              </a:lnSpc>
              <a:spcBef>
                <a:spcPts val="0"/>
              </a:spcBef>
              <a:spcAft>
                <a:spcPts val="800"/>
              </a:spcAft>
            </a:pPr>
            <a:r>
              <a:rPr lang="en-US" sz="1800" b="1" dirty="0">
                <a:latin typeface="Georgia" panose="02040502050405020303" pitchFamily="18" charset="0"/>
              </a:rPr>
              <a:t>Authorization</a:t>
            </a:r>
            <a:r>
              <a:rPr lang="en-US" sz="1800" dirty="0">
                <a:latin typeface="Georgia" panose="02040502050405020303" pitchFamily="18" charset="0"/>
              </a:rPr>
              <a:t>: It is the second stage that defines what individual users can do after they have been authenticated</a:t>
            </a:r>
          </a:p>
          <a:p>
            <a:pPr marL="0">
              <a:lnSpc>
                <a:spcPct val="97000"/>
              </a:lnSpc>
              <a:spcBef>
                <a:spcPts val="0"/>
              </a:spcBef>
              <a:spcAft>
                <a:spcPts val="800"/>
              </a:spcAft>
            </a:pPr>
            <a:r>
              <a:rPr lang="en-US" sz="1800" b="1" dirty="0">
                <a:latin typeface="Georgia" panose="02040502050405020303" pitchFamily="18" charset="0"/>
              </a:rPr>
              <a:t>Auditing</a:t>
            </a:r>
            <a:r>
              <a:rPr lang="en-US" sz="1800" dirty="0">
                <a:latin typeface="Georgia" panose="02040502050405020303" pitchFamily="18" charset="0"/>
              </a:rPr>
              <a:t>: Auditing is the process of keeping track of what an authenticated, authorized user did once he gets access to the cluster</a:t>
            </a:r>
          </a:p>
          <a:p>
            <a:pPr marL="0">
              <a:lnSpc>
                <a:spcPct val="97000"/>
              </a:lnSpc>
              <a:spcBef>
                <a:spcPts val="0"/>
              </a:spcBef>
              <a:spcAft>
                <a:spcPts val="800"/>
              </a:spcAft>
            </a:pPr>
            <a:r>
              <a:rPr lang="en-US" sz="1800" dirty="0">
                <a:latin typeface="Georgia" panose="02040502050405020303" pitchFamily="18" charset="0"/>
              </a:rPr>
              <a:t>For data protection, Hadoop HDFS implements transparent encryption. HFDS has directories called encryption zones. When data is written to Hadoop it is automatically encrypted (with a user-selected algorithm) and assigned to an encryption zone. Encryption is file specific, not zone specific. That means each file within the zone is encrypted with its own unique data encryption key (</a:t>
            </a:r>
            <a:r>
              <a:rPr lang="en-US" sz="1800" b="1" dirty="0">
                <a:latin typeface="Georgia" panose="02040502050405020303" pitchFamily="18" charset="0"/>
              </a:rPr>
              <a:t>DEK</a:t>
            </a:r>
            <a:r>
              <a:rPr lang="en-US" sz="1800" dirty="0">
                <a:latin typeface="Georgia" panose="02040502050405020303" pitchFamily="18" charset="0"/>
              </a:rPr>
              <a:t>)</a:t>
            </a:r>
          </a:p>
          <a:p>
            <a:pPr marL="0">
              <a:lnSpc>
                <a:spcPct val="97000"/>
              </a:lnSpc>
              <a:spcBef>
                <a:spcPts val="0"/>
              </a:spcBef>
              <a:spcAft>
                <a:spcPts val="800"/>
              </a:spcAft>
            </a:pPr>
            <a:r>
              <a:rPr lang="en-US" sz="1800" dirty="0">
                <a:latin typeface="Georgia" panose="02040502050405020303" pitchFamily="18" charset="0"/>
              </a:rPr>
              <a:t>Hadoop is configurable in either secure or non-secure mode. The main difference is that secure mode requires authentication – for every user and service. Kerberos is the basis for authentication in Hadoop secure mode. Data is encrypted as part of the authentication process</a:t>
            </a:r>
          </a:p>
          <a:p>
            <a:pPr marL="0">
              <a:lnSpc>
                <a:spcPct val="97000"/>
              </a:lnSpc>
              <a:spcBef>
                <a:spcPts val="0"/>
              </a:spcBef>
              <a:spcAft>
                <a:spcPts val="800"/>
              </a:spcAft>
            </a:pPr>
            <a:r>
              <a:rPr lang="en-US" sz="1800" dirty="0">
                <a:latin typeface="Georgia" panose="02040502050405020303" pitchFamily="18" charset="0"/>
              </a:rPr>
              <a:t>Spark also uses a combination of cryptographic splitting and encryption to secure data stored and spilled by Apache Spark, both to the disk as well as to the main memory. Spark approaches provide strong security by incorporating combination of Information from different sources.</a:t>
            </a:r>
          </a:p>
          <a:p>
            <a:pPr marL="0">
              <a:lnSpc>
                <a:spcPct val="97000"/>
              </a:lnSpc>
              <a:spcBef>
                <a:spcPts val="0"/>
              </a:spcBef>
              <a:spcAft>
                <a:spcPts val="800"/>
              </a:spcAft>
            </a:pPr>
            <a:r>
              <a:rPr lang="en-US" sz="1800" dirty="0">
                <a:latin typeface="Georgia" panose="02040502050405020303" pitchFamily="18" charset="0"/>
              </a:rPr>
              <a:t>Hadoop ecosystem also has a tool for supporting Hadoop Security i.e., Apache Ranger, it is an authorization system that provides or denies access to Hadoop cluster resources such as HDFS files</a:t>
            </a:r>
          </a:p>
        </p:txBody>
      </p:sp>
    </p:spTree>
    <p:extLst>
      <p:ext uri="{BB962C8B-B14F-4D97-AF65-F5344CB8AC3E}">
        <p14:creationId xmlns:p14="http://schemas.microsoft.com/office/powerpoint/2010/main" val="323581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BFEB-88C5-43BD-88F6-79FA85802340}"/>
              </a:ext>
            </a:extLst>
          </p:cNvPr>
          <p:cNvSpPr>
            <a:spLocks noGrp="1"/>
          </p:cNvSpPr>
          <p:nvPr>
            <p:ph type="title"/>
          </p:nvPr>
        </p:nvSpPr>
        <p:spPr>
          <a:xfrm>
            <a:off x="0" y="1"/>
            <a:ext cx="12192000" cy="573205"/>
          </a:xfrm>
        </p:spPr>
        <p:txBody>
          <a:bodyPr>
            <a:normAutofit/>
          </a:bodyPr>
          <a:lstStyle/>
          <a:p>
            <a:pPr algn="ctr"/>
            <a:r>
              <a:rPr lang="en-US" sz="3200" b="1" dirty="0">
                <a:latin typeface="Georgia" panose="02040502050405020303" pitchFamily="18" charset="0"/>
              </a:rPr>
              <a:t>Issue Name: </a:t>
            </a:r>
            <a:r>
              <a:rPr lang="en-US" sz="3200" dirty="0">
                <a:solidFill>
                  <a:schemeClr val="bg1">
                    <a:lumMod val="65000"/>
                  </a:schemeClr>
                </a:solidFill>
                <a:latin typeface="Georgia" panose="02040502050405020303" pitchFamily="18" charset="0"/>
              </a:rPr>
              <a:t>Efficiently managing logistics</a:t>
            </a:r>
          </a:p>
        </p:txBody>
      </p:sp>
      <p:sp>
        <p:nvSpPr>
          <p:cNvPr id="3" name="Content Placeholder 2">
            <a:extLst>
              <a:ext uri="{FF2B5EF4-FFF2-40B4-BE49-F238E27FC236}">
                <a16:creationId xmlns:a16="http://schemas.microsoft.com/office/drawing/2014/main" id="{037CFD37-D35D-49A7-AAF3-5B52F61B9C0F}"/>
              </a:ext>
            </a:extLst>
          </p:cNvPr>
          <p:cNvSpPr>
            <a:spLocks noGrp="1"/>
          </p:cNvSpPr>
          <p:nvPr>
            <p:ph sz="quarter" idx="10"/>
          </p:nvPr>
        </p:nvSpPr>
        <p:spPr>
          <a:xfrm>
            <a:off x="838200" y="788006"/>
            <a:ext cx="10515599" cy="4992128"/>
          </a:xfrm>
        </p:spPr>
        <p:txBody>
          <a:bodyPr>
            <a:normAutofit fontScale="70000" lnSpcReduction="20000"/>
          </a:bodyPr>
          <a:lstStyle/>
          <a:p>
            <a:pPr marL="0" indent="0">
              <a:lnSpc>
                <a:spcPct val="120000"/>
              </a:lnSpc>
              <a:buNone/>
            </a:pPr>
            <a:r>
              <a:rPr lang="en-US" sz="3100" b="1" dirty="0">
                <a:latin typeface="Georgia" panose="02040502050405020303" pitchFamily="18" charset="0"/>
              </a:rPr>
              <a:t>Wayfair’s biggest issue is logistics – getting large items to customer’s home safely</a:t>
            </a:r>
          </a:p>
          <a:p>
            <a:pPr marL="0" indent="0">
              <a:buNone/>
            </a:pPr>
            <a:r>
              <a:rPr lang="en-US" dirty="0">
                <a:latin typeface="Georgia" panose="02040502050405020303" pitchFamily="18" charset="0"/>
              </a:rPr>
              <a:t> </a:t>
            </a:r>
            <a:endParaRPr lang="en-US" sz="2000" dirty="0">
              <a:latin typeface="Georgia" panose="02040502050405020303" pitchFamily="18" charset="0"/>
            </a:endParaRPr>
          </a:p>
          <a:p>
            <a:pPr>
              <a:lnSpc>
                <a:spcPct val="120000"/>
              </a:lnSpc>
            </a:pPr>
            <a:r>
              <a:rPr lang="en-US" dirty="0">
                <a:latin typeface="Georgia" panose="02040502050405020303" pitchFamily="18" charset="0"/>
              </a:rPr>
              <a:t>Wayfair is reliant on drop-shippers to ship items to their warehouses, where the items are shipped to customers. </a:t>
            </a:r>
          </a:p>
          <a:p>
            <a:pPr>
              <a:lnSpc>
                <a:spcPct val="110000"/>
              </a:lnSpc>
            </a:pPr>
            <a:r>
              <a:rPr lang="en-US" dirty="0">
                <a:latin typeface="Georgia" panose="02040502050405020303" pitchFamily="18" charset="0"/>
              </a:rPr>
              <a:t>Oversized items must go via less-than-truckload (LTL) or van lines. Which is the most disjointed and archaic industry in the supply chain ecosystem, one that leads to additional cost.</a:t>
            </a:r>
          </a:p>
          <a:p>
            <a:pPr>
              <a:lnSpc>
                <a:spcPct val="120000"/>
              </a:lnSpc>
            </a:pPr>
            <a:r>
              <a:rPr lang="en-US" dirty="0">
                <a:latin typeface="Georgia" panose="02040502050405020303" pitchFamily="18" charset="0"/>
              </a:rPr>
              <a:t>Large item freight leads to damage at most twice the rate as what is seen with smaller packages and if they are moved multiple times via forklift, making the opportunity for damage before delivery.</a:t>
            </a:r>
          </a:p>
          <a:p>
            <a:pPr>
              <a:lnSpc>
                <a:spcPct val="120000"/>
              </a:lnSpc>
            </a:pPr>
            <a:r>
              <a:rPr lang="en-US" dirty="0">
                <a:latin typeface="Georgia" panose="02040502050405020303" pitchFamily="18" charset="0"/>
              </a:rPr>
              <a:t>Hence, compounding the problem is the fact that the capital required to fix it would lead to potential bankruptcy and give other competitors like Amazon an opening to come in and gain upper hand.</a:t>
            </a:r>
          </a:p>
          <a:p>
            <a:pPr marL="0" indent="0">
              <a:buNone/>
            </a:pPr>
            <a:endParaRPr lang="en-US" dirty="0"/>
          </a:p>
        </p:txBody>
      </p:sp>
    </p:spTree>
    <p:extLst>
      <p:ext uri="{BB962C8B-B14F-4D97-AF65-F5344CB8AC3E}">
        <p14:creationId xmlns:p14="http://schemas.microsoft.com/office/powerpoint/2010/main" val="15479545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834FD-1238-4223-8044-3E3A3FA2C317}"/>
              </a:ext>
            </a:extLst>
          </p:cNvPr>
          <p:cNvSpPr>
            <a:spLocks noGrp="1"/>
          </p:cNvSpPr>
          <p:nvPr>
            <p:ph type="title"/>
          </p:nvPr>
        </p:nvSpPr>
        <p:spPr>
          <a:xfrm>
            <a:off x="0" y="1"/>
            <a:ext cx="12192000" cy="573206"/>
          </a:xfrm>
        </p:spPr>
        <p:txBody>
          <a:bodyPr>
            <a:normAutofit/>
          </a:bodyPr>
          <a:lstStyle/>
          <a:p>
            <a:pPr algn="ctr"/>
            <a:r>
              <a:rPr lang="en-US" sz="3200" b="1" dirty="0">
                <a:latin typeface="Georgia" panose="02040502050405020303" pitchFamily="18" charset="0"/>
              </a:rPr>
              <a:t>Data Management</a:t>
            </a:r>
          </a:p>
        </p:txBody>
      </p:sp>
      <p:sp>
        <p:nvSpPr>
          <p:cNvPr id="3" name="Content Placeholder 2">
            <a:extLst>
              <a:ext uri="{FF2B5EF4-FFF2-40B4-BE49-F238E27FC236}">
                <a16:creationId xmlns:a16="http://schemas.microsoft.com/office/drawing/2014/main" id="{F3C70E9C-FE20-4F14-AE62-094CFF6F5BB6}"/>
              </a:ext>
            </a:extLst>
          </p:cNvPr>
          <p:cNvSpPr>
            <a:spLocks noGrp="1"/>
          </p:cNvSpPr>
          <p:nvPr>
            <p:ph sz="quarter" idx="10"/>
          </p:nvPr>
        </p:nvSpPr>
        <p:spPr>
          <a:xfrm>
            <a:off x="838200" y="773373"/>
            <a:ext cx="10515599" cy="5591034"/>
          </a:xfrm>
        </p:spPr>
        <p:txBody>
          <a:bodyPr>
            <a:noAutofit/>
          </a:bodyPr>
          <a:lstStyle/>
          <a:p>
            <a:pPr marL="285750" indent="-285750" algn="just"/>
            <a:r>
              <a:rPr lang="en-US" sz="1800" dirty="0">
                <a:latin typeface="Georgia" panose="02040502050405020303" pitchFamily="18" charset="0"/>
              </a:rPr>
              <a:t>Hadoop YARN is the main component and prerequisite for Enterprise Hadoop, providing resource management and a central platform to deliver consistent operations, security, and data governance tools across Hadoop clusters.</a:t>
            </a:r>
          </a:p>
          <a:p>
            <a:pPr marL="285750" indent="-285750" algn="just"/>
            <a:r>
              <a:rPr lang="en-US" sz="1800" dirty="0">
                <a:latin typeface="Georgia" panose="02040502050405020303" pitchFamily="18" charset="0"/>
              </a:rPr>
              <a:t>YARN sits between HDFS, and the processing engines being used to run applications. It combines a central resource manager with containers, application coordinators and node-level agents that monitor processing operations in individual cluster nodes. </a:t>
            </a:r>
          </a:p>
          <a:p>
            <a:pPr marL="285750" indent="-285750" algn="just"/>
            <a:r>
              <a:rPr lang="en-US" sz="1800" dirty="0">
                <a:latin typeface="Georgia" panose="02040502050405020303" pitchFamily="18" charset="0"/>
              </a:rPr>
              <a:t>YARN can dynamically allocate resources to applications as needed, a capability designed to improve resource utilization and application performance. This way Manageability is addressed in YARN- Apache Hadoop </a:t>
            </a:r>
          </a:p>
          <a:p>
            <a:pPr marL="285750" indent="-285750" algn="just">
              <a:lnSpc>
                <a:spcPct val="100000"/>
              </a:lnSpc>
            </a:pPr>
            <a:r>
              <a:rPr lang="en-US" sz="1800" dirty="0">
                <a:latin typeface="Georgia" panose="02040502050405020303" pitchFamily="18" charset="0"/>
              </a:rPr>
              <a:t>We can also use Apache Ambari for our project which is aimed in making Hadoop management simpler by developing software for provisioning, managing, and monitoring Apache Hadoop clusters.</a:t>
            </a:r>
          </a:p>
          <a:p>
            <a:pPr marL="285750" indent="-285750" algn="just">
              <a:lnSpc>
                <a:spcPct val="100000"/>
              </a:lnSpc>
            </a:pPr>
            <a:r>
              <a:rPr lang="en-US" sz="1800" dirty="0">
                <a:latin typeface="Georgia" panose="02040502050405020303" pitchFamily="18" charset="0"/>
              </a:rPr>
              <a:t>Ambari enables System Administrators to: </a:t>
            </a:r>
          </a:p>
          <a:p>
            <a:pPr marL="285750" indent="-285750" algn="just">
              <a:lnSpc>
                <a:spcPct val="100000"/>
              </a:lnSpc>
            </a:pPr>
            <a:r>
              <a:rPr lang="en-US" sz="1800" b="1" dirty="0">
                <a:latin typeface="Georgia" panose="02040502050405020303" pitchFamily="18" charset="0"/>
              </a:rPr>
              <a:t>Provision a Hadoop Cluster </a:t>
            </a:r>
            <a:r>
              <a:rPr lang="en-US" sz="1800" dirty="0">
                <a:latin typeface="Georgia" panose="02040502050405020303" pitchFamily="18" charset="0"/>
              </a:rPr>
              <a:t>– It handles configuration of Hadoop services</a:t>
            </a:r>
          </a:p>
          <a:p>
            <a:pPr marL="285750" indent="-285750" algn="just">
              <a:lnSpc>
                <a:spcPct val="100000"/>
              </a:lnSpc>
            </a:pPr>
            <a:r>
              <a:rPr lang="en-US" sz="1800" b="1" dirty="0">
                <a:latin typeface="Georgia" panose="02040502050405020303" pitchFamily="18" charset="0"/>
              </a:rPr>
              <a:t>Manage a Hadoop Cluster </a:t>
            </a:r>
            <a:r>
              <a:rPr lang="en-US" sz="1800" dirty="0">
                <a:latin typeface="Georgia" panose="02040502050405020303" pitchFamily="18" charset="0"/>
              </a:rPr>
              <a:t>– It provides central management for starting, stopping, and reconfiguring Hadoop services</a:t>
            </a:r>
          </a:p>
          <a:p>
            <a:pPr marL="285750" indent="-285750" algn="just">
              <a:lnSpc>
                <a:spcPct val="100000"/>
              </a:lnSpc>
            </a:pPr>
            <a:r>
              <a:rPr lang="en-US" sz="1800" b="1" dirty="0">
                <a:latin typeface="Georgia" panose="02040502050405020303" pitchFamily="18" charset="0"/>
              </a:rPr>
              <a:t>Monitor a Hadoop Cluster </a:t>
            </a:r>
            <a:r>
              <a:rPr lang="en-US" sz="1800" dirty="0">
                <a:latin typeface="Georgia" panose="02040502050405020303" pitchFamily="18" charset="0"/>
              </a:rPr>
              <a:t>– It provides a dashboard for monitoring health and status of the Hadoop cluster.</a:t>
            </a:r>
          </a:p>
        </p:txBody>
      </p:sp>
    </p:spTree>
    <p:extLst>
      <p:ext uri="{BB962C8B-B14F-4D97-AF65-F5344CB8AC3E}">
        <p14:creationId xmlns:p14="http://schemas.microsoft.com/office/powerpoint/2010/main" val="34210838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C70E9C-FE20-4F14-AE62-094CFF6F5BB6}"/>
              </a:ext>
            </a:extLst>
          </p:cNvPr>
          <p:cNvSpPr>
            <a:spLocks noGrp="1"/>
          </p:cNvSpPr>
          <p:nvPr>
            <p:ph sz="quarter" idx="10"/>
          </p:nvPr>
        </p:nvSpPr>
        <p:spPr>
          <a:xfrm>
            <a:off x="838200" y="763090"/>
            <a:ext cx="10515599" cy="5828778"/>
          </a:xfrm>
        </p:spPr>
        <p:txBody>
          <a:bodyPr>
            <a:normAutofit/>
          </a:bodyPr>
          <a:lstStyle/>
          <a:p>
            <a:pPr marL="285750" indent="-285750" algn="just">
              <a:lnSpc>
                <a:spcPct val="100000"/>
              </a:lnSpc>
            </a:pPr>
            <a:r>
              <a:rPr lang="en-US" sz="1800" dirty="0">
                <a:latin typeface="Georgia" panose="02040502050405020303" pitchFamily="18" charset="0"/>
              </a:rPr>
              <a:t>There are few important things that are key for the success and needs to be managed properly for this project</a:t>
            </a:r>
          </a:p>
          <a:p>
            <a:pPr marL="285750" lvl="0" indent="-285750" algn="just">
              <a:lnSpc>
                <a:spcPct val="100000"/>
              </a:lnSpc>
            </a:pPr>
            <a:r>
              <a:rPr lang="en-US" sz="1800" dirty="0">
                <a:latin typeface="Georgia" panose="02040502050405020303" pitchFamily="18" charset="0"/>
              </a:rPr>
              <a:t>Data will be combined from multiple data sources, and we need to Implement Data Governance best practices using Apache Atlas or Data3Sixty</a:t>
            </a:r>
          </a:p>
          <a:p>
            <a:pPr marL="285750" lvl="0" indent="-285750" algn="just">
              <a:lnSpc>
                <a:spcPct val="100000"/>
              </a:lnSpc>
            </a:pPr>
            <a:r>
              <a:rPr lang="en-US" sz="1800" b="1" dirty="0">
                <a:latin typeface="Georgia" panose="02040502050405020303" pitchFamily="18" charset="0"/>
              </a:rPr>
              <a:t>Data Access </a:t>
            </a:r>
            <a:r>
              <a:rPr lang="en-US" sz="1800" dirty="0">
                <a:latin typeface="Georgia" panose="02040502050405020303" pitchFamily="18" charset="0"/>
              </a:rPr>
              <a:t>- Increasing access to data while handling Data Security</a:t>
            </a:r>
          </a:p>
          <a:p>
            <a:pPr marL="285750" lvl="0" indent="-285750" algn="just">
              <a:lnSpc>
                <a:spcPct val="100000"/>
              </a:lnSpc>
            </a:pPr>
            <a:r>
              <a:rPr lang="en-US" sz="1800" b="1" dirty="0">
                <a:latin typeface="Georgia" panose="02040502050405020303" pitchFamily="18" charset="0"/>
              </a:rPr>
              <a:t>Analytic Prioritization </a:t>
            </a:r>
            <a:r>
              <a:rPr lang="en-US" sz="1800" dirty="0">
                <a:latin typeface="Georgia" panose="02040502050405020303" pitchFamily="18" charset="0"/>
              </a:rPr>
              <a:t>- what set of data needs to be looked at first and what can be looked at later</a:t>
            </a:r>
          </a:p>
          <a:p>
            <a:pPr marL="285750" indent="-285750" algn="just">
              <a:lnSpc>
                <a:spcPct val="100000"/>
              </a:lnSpc>
            </a:pPr>
            <a:r>
              <a:rPr lang="en-US" sz="1800" b="1" dirty="0">
                <a:latin typeface="Georgia" panose="02040502050405020303" pitchFamily="18" charset="0"/>
              </a:rPr>
              <a:t>Multi-tenancy</a:t>
            </a:r>
            <a:r>
              <a:rPr lang="en-US" sz="1800" dirty="0">
                <a:latin typeface="Georgia" panose="02040502050405020303" pitchFamily="18" charset="0"/>
              </a:rPr>
              <a:t> - YARN allows multiple access engines (either open-source or proprietary) to use Hadoop as the common standard for batch, interactive and real-time engines that can simultaneously access the same data set</a:t>
            </a:r>
          </a:p>
          <a:p>
            <a:pPr marL="285750" indent="-285750" algn="just">
              <a:lnSpc>
                <a:spcPct val="100000"/>
              </a:lnSpc>
            </a:pPr>
            <a:r>
              <a:rPr lang="en-US" sz="1800" b="1" dirty="0">
                <a:latin typeface="Georgia" panose="02040502050405020303" pitchFamily="18" charset="0"/>
              </a:rPr>
              <a:t>Cluster utilization </a:t>
            </a:r>
            <a:r>
              <a:rPr lang="en-US" sz="1800" dirty="0">
                <a:latin typeface="Georgia" panose="02040502050405020303" pitchFamily="18" charset="0"/>
              </a:rPr>
              <a:t>- YARN’s dynamic allocation of cluster resources improves utilization over more static MapReduce rules used in early versions of Hadoop</a:t>
            </a:r>
          </a:p>
          <a:p>
            <a:pPr marL="285750" indent="-285750" algn="just">
              <a:lnSpc>
                <a:spcPct val="100000"/>
              </a:lnSpc>
            </a:pPr>
            <a:r>
              <a:rPr lang="en-US" sz="1800" b="1" dirty="0">
                <a:latin typeface="Georgia" panose="02040502050405020303" pitchFamily="18" charset="0"/>
              </a:rPr>
              <a:t>Scalability</a:t>
            </a:r>
            <a:r>
              <a:rPr lang="en-US" sz="1800" dirty="0">
                <a:latin typeface="Georgia" panose="02040502050405020303" pitchFamily="18" charset="0"/>
              </a:rPr>
              <a:t> - Data center processing power continues to rapidly expand. YARN’s Resource Manager focuses exclusively on scheduling and keeps pace as clusters expand to thousands of nodes managing petabytes of data</a:t>
            </a:r>
          </a:p>
          <a:p>
            <a:endParaRPr lang="en-US" dirty="0"/>
          </a:p>
        </p:txBody>
      </p:sp>
      <p:sp>
        <p:nvSpPr>
          <p:cNvPr id="4" name="Title 1">
            <a:extLst>
              <a:ext uri="{FF2B5EF4-FFF2-40B4-BE49-F238E27FC236}">
                <a16:creationId xmlns:a16="http://schemas.microsoft.com/office/drawing/2014/main" id="{95955DAA-5624-4BFF-BC4B-772546B4F619}"/>
              </a:ext>
            </a:extLst>
          </p:cNvPr>
          <p:cNvSpPr>
            <a:spLocks noGrp="1"/>
          </p:cNvSpPr>
          <p:nvPr>
            <p:ph type="title"/>
          </p:nvPr>
        </p:nvSpPr>
        <p:spPr>
          <a:xfrm>
            <a:off x="0" y="0"/>
            <a:ext cx="12192000" cy="568657"/>
          </a:xfrm>
        </p:spPr>
        <p:txBody>
          <a:bodyPr/>
          <a:lstStyle/>
          <a:p>
            <a:pPr algn="ctr"/>
            <a:r>
              <a:rPr lang="en-US" sz="3200" b="1" dirty="0">
                <a:latin typeface="Georgia" panose="02040502050405020303" pitchFamily="18" charset="0"/>
              </a:rPr>
              <a:t>Data Management Key Aspects</a:t>
            </a:r>
          </a:p>
        </p:txBody>
      </p:sp>
    </p:spTree>
    <p:extLst>
      <p:ext uri="{BB962C8B-B14F-4D97-AF65-F5344CB8AC3E}">
        <p14:creationId xmlns:p14="http://schemas.microsoft.com/office/powerpoint/2010/main" val="2608953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77BF-20BC-49C7-AF57-33EF769422B8}"/>
              </a:ext>
            </a:extLst>
          </p:cNvPr>
          <p:cNvSpPr>
            <a:spLocks noGrp="1"/>
          </p:cNvSpPr>
          <p:nvPr>
            <p:ph type="title"/>
          </p:nvPr>
        </p:nvSpPr>
        <p:spPr>
          <a:xfrm>
            <a:off x="0" y="1"/>
            <a:ext cx="12192000" cy="586854"/>
          </a:xfrm>
        </p:spPr>
        <p:txBody>
          <a:bodyPr>
            <a:normAutofit/>
          </a:bodyPr>
          <a:lstStyle/>
          <a:p>
            <a:pPr algn="ctr"/>
            <a:r>
              <a:rPr lang="en-US" sz="3200" b="1" dirty="0">
                <a:latin typeface="Georgia" panose="02040502050405020303" pitchFamily="18" charset="0"/>
              </a:rPr>
              <a:t>Data Governance</a:t>
            </a:r>
          </a:p>
        </p:txBody>
      </p:sp>
      <p:sp>
        <p:nvSpPr>
          <p:cNvPr id="3" name="Content Placeholder 2">
            <a:extLst>
              <a:ext uri="{FF2B5EF4-FFF2-40B4-BE49-F238E27FC236}">
                <a16:creationId xmlns:a16="http://schemas.microsoft.com/office/drawing/2014/main" id="{2E87E4FB-7EF3-47D6-9CDD-BC72CCB7259C}"/>
              </a:ext>
            </a:extLst>
          </p:cNvPr>
          <p:cNvSpPr>
            <a:spLocks noGrp="1"/>
          </p:cNvSpPr>
          <p:nvPr>
            <p:ph sz="quarter" idx="10"/>
          </p:nvPr>
        </p:nvSpPr>
        <p:spPr>
          <a:xfrm>
            <a:off x="838200" y="878006"/>
            <a:ext cx="10515599" cy="5531893"/>
          </a:xfrm>
        </p:spPr>
        <p:txBody>
          <a:bodyPr>
            <a:normAutofit/>
          </a:bodyPr>
          <a:lstStyle/>
          <a:p>
            <a:r>
              <a:rPr lang="en-US" sz="1800" b="1" dirty="0">
                <a:latin typeface="Georgia" panose="02040502050405020303" pitchFamily="18" charset="0"/>
              </a:rPr>
              <a:t>Data governance (DG) </a:t>
            </a:r>
            <a:r>
              <a:rPr lang="en-US" sz="1800" dirty="0">
                <a:latin typeface="Georgia" panose="02040502050405020303" pitchFamily="18" charset="0"/>
              </a:rPr>
              <a:t>is the process of managing the availability, usability, integrity and security of the data in enterprise systems, based on internal data standards and policies that also control data usage</a:t>
            </a:r>
          </a:p>
          <a:p>
            <a:r>
              <a:rPr lang="en-US" sz="1800" b="1" dirty="0">
                <a:latin typeface="Georgia" panose="02040502050405020303" pitchFamily="18" charset="0"/>
              </a:rPr>
              <a:t>Data Availability </a:t>
            </a:r>
            <a:r>
              <a:rPr lang="en-US" sz="1800" dirty="0">
                <a:latin typeface="Georgia" panose="02040502050405020303" pitchFamily="18" charset="0"/>
              </a:rPr>
              <a:t>- Data availability is about the timeliness and reliability of access to and use of data. It includes data accessibility. For our project, the website files must remain accessible to prevent site downtime and disruption of service</a:t>
            </a:r>
          </a:p>
          <a:p>
            <a:r>
              <a:rPr lang="en-US" sz="1800" b="1" dirty="0">
                <a:latin typeface="Georgia" panose="02040502050405020303" pitchFamily="18" charset="0"/>
              </a:rPr>
              <a:t>Data Usability </a:t>
            </a:r>
            <a:r>
              <a:rPr lang="en-US" sz="1800" dirty="0">
                <a:latin typeface="Georgia" panose="02040502050405020303" pitchFamily="18" charset="0"/>
              </a:rPr>
              <a:t>- The data in an organization can be used to meet the goals defined in the corporate strategy, including data monetization. To help make project’s analytics applications more effective, we need to augment conventional data quality processes with measures aimed at improving data usability for analysts</a:t>
            </a:r>
          </a:p>
          <a:p>
            <a:r>
              <a:rPr lang="en-US" sz="1800" b="1" dirty="0">
                <a:latin typeface="Georgia" panose="02040502050405020303" pitchFamily="18" charset="0"/>
              </a:rPr>
              <a:t>Data Security </a:t>
            </a:r>
            <a:r>
              <a:rPr lang="en-US" sz="1800" dirty="0">
                <a:latin typeface="Georgia" panose="02040502050405020303" pitchFamily="18" charset="0"/>
              </a:rPr>
              <a:t>- For our project, securing the customer and supplier data is imperative, so it is important to protect it and it should only be available to be viewed by the specific group of users</a:t>
            </a:r>
          </a:p>
          <a:p>
            <a:r>
              <a:rPr lang="en-US" sz="1800" b="1" dirty="0">
                <a:latin typeface="Georgia" panose="02040502050405020303" pitchFamily="18" charset="0"/>
              </a:rPr>
              <a:t>Data Integrity </a:t>
            </a:r>
            <a:r>
              <a:rPr lang="en-US" sz="1800" dirty="0">
                <a:latin typeface="Georgia" panose="02040502050405020303" pitchFamily="18" charset="0"/>
              </a:rPr>
              <a:t>– Data integrity is the accuracy, completeness, and reliability of data throughout its lifecycle. So, after examining these important factors of data governance, we will have a good idea of the capabilities of the data collected and being processed</a:t>
            </a:r>
          </a:p>
          <a:p>
            <a:r>
              <a:rPr lang="en-US" sz="1800" dirty="0">
                <a:latin typeface="Georgia" panose="02040502050405020303" pitchFamily="18" charset="0"/>
              </a:rPr>
              <a:t>Data increasingly drives enterprise decision-making, but it must undergo a variety of changes and processes to go from raw form to formats more practical for identifying relationships and facilitating informed decisions. Therefore, data integrity is a top priority for our project</a:t>
            </a:r>
          </a:p>
          <a:p>
            <a:endParaRPr lang="en-US" sz="1800" dirty="0"/>
          </a:p>
          <a:p>
            <a:endParaRPr lang="en-US" sz="1800" dirty="0"/>
          </a:p>
          <a:p>
            <a:endParaRPr lang="en-US" sz="1800" dirty="0"/>
          </a:p>
        </p:txBody>
      </p:sp>
    </p:spTree>
    <p:extLst>
      <p:ext uri="{BB962C8B-B14F-4D97-AF65-F5344CB8AC3E}">
        <p14:creationId xmlns:p14="http://schemas.microsoft.com/office/powerpoint/2010/main" val="11340628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77BF-20BC-49C7-AF57-33EF769422B8}"/>
              </a:ext>
            </a:extLst>
          </p:cNvPr>
          <p:cNvSpPr>
            <a:spLocks noGrp="1"/>
          </p:cNvSpPr>
          <p:nvPr>
            <p:ph type="title"/>
          </p:nvPr>
        </p:nvSpPr>
        <p:spPr>
          <a:xfrm>
            <a:off x="0" y="0"/>
            <a:ext cx="12192000" cy="577755"/>
          </a:xfrm>
        </p:spPr>
        <p:txBody>
          <a:bodyPr/>
          <a:lstStyle/>
          <a:p>
            <a:pPr algn="ctr"/>
            <a:r>
              <a:rPr lang="en-US" sz="3200" b="1" dirty="0">
                <a:latin typeface="Georgia" panose="02040502050405020303" pitchFamily="18" charset="0"/>
              </a:rPr>
              <a:t>Data Governance Goals and Benefits</a:t>
            </a:r>
          </a:p>
        </p:txBody>
      </p:sp>
      <p:sp>
        <p:nvSpPr>
          <p:cNvPr id="3" name="Content Placeholder 2">
            <a:extLst>
              <a:ext uri="{FF2B5EF4-FFF2-40B4-BE49-F238E27FC236}">
                <a16:creationId xmlns:a16="http://schemas.microsoft.com/office/drawing/2014/main" id="{2E87E4FB-7EF3-47D6-9CDD-BC72CCB7259C}"/>
              </a:ext>
            </a:extLst>
          </p:cNvPr>
          <p:cNvSpPr>
            <a:spLocks noGrp="1"/>
          </p:cNvSpPr>
          <p:nvPr>
            <p:ph sz="quarter" idx="10"/>
          </p:nvPr>
        </p:nvSpPr>
        <p:spPr>
          <a:xfrm>
            <a:off x="838200" y="950794"/>
            <a:ext cx="10515599" cy="5376261"/>
          </a:xfrm>
        </p:spPr>
        <p:txBody>
          <a:bodyPr/>
          <a:lstStyle/>
          <a:p>
            <a:endParaRPr lang="en-US" sz="1800" dirty="0"/>
          </a:p>
          <a:p>
            <a:endParaRPr lang="en-US" sz="1800" dirty="0"/>
          </a:p>
          <a:p>
            <a:endParaRPr lang="en-US" sz="1800" dirty="0"/>
          </a:p>
        </p:txBody>
      </p:sp>
      <p:sp>
        <p:nvSpPr>
          <p:cNvPr id="4" name="Content Placeholder 2">
            <a:extLst>
              <a:ext uri="{FF2B5EF4-FFF2-40B4-BE49-F238E27FC236}">
                <a16:creationId xmlns:a16="http://schemas.microsoft.com/office/drawing/2014/main" id="{7B2624E9-78BE-42CC-9EF9-F9EE26281DDE}"/>
              </a:ext>
            </a:extLst>
          </p:cNvPr>
          <p:cNvSpPr txBox="1">
            <a:spLocks/>
          </p:cNvSpPr>
          <p:nvPr/>
        </p:nvSpPr>
        <p:spPr>
          <a:xfrm>
            <a:off x="838200" y="796120"/>
            <a:ext cx="10515599" cy="56137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latin typeface="Georgia" panose="02040502050405020303" pitchFamily="18" charset="0"/>
              </a:rPr>
              <a:t>The key goal of data governance </a:t>
            </a:r>
            <a:r>
              <a:rPr lang="en-US" sz="1800" dirty="0">
                <a:latin typeface="Georgia" panose="02040502050405020303" pitchFamily="18" charset="0"/>
              </a:rPr>
              <a:t>is to break down data silos in an organization. A data silo is a repository of fixed data that remains under control of one department and is isolated from others. Data governance aims to harmonize the data in those systems through a collaborative process, with stakeholders from the various business units participating </a:t>
            </a:r>
          </a:p>
          <a:p>
            <a:r>
              <a:rPr lang="en-US" sz="1800" dirty="0">
                <a:latin typeface="Georgia" panose="02040502050405020303" pitchFamily="18" charset="0"/>
              </a:rPr>
              <a:t>Another data governance goal is to ensure that data is used properly, both to avoid introducing data errors into systems and to block potential misuse of personal data about customers and other sensitive information</a:t>
            </a:r>
          </a:p>
          <a:p>
            <a:r>
              <a:rPr lang="en-US" sz="1800" dirty="0">
                <a:latin typeface="Georgia" panose="02040502050405020303" pitchFamily="18" charset="0"/>
              </a:rPr>
              <a:t>The benefits that data governance strategies provides in the project include improved data quality; lower data management costs; and increased access to needed data for data scientists, other analysts and business users</a:t>
            </a:r>
          </a:p>
          <a:p>
            <a:r>
              <a:rPr lang="en-US" sz="1800" b="1" dirty="0">
                <a:latin typeface="Georgia" panose="02040502050405020303" pitchFamily="18" charset="0"/>
              </a:rPr>
              <a:t>Data Quality </a:t>
            </a:r>
            <a:r>
              <a:rPr lang="en-US" sz="1800" dirty="0">
                <a:latin typeface="Georgia" panose="02040502050405020303" pitchFamily="18" charset="0"/>
              </a:rPr>
              <a:t>– It can be defined as the degree to which a set of characteristics of data fulfills requirements. Examples of characteristics are completeness, validity, accuracy, consistency, availability and timeliness</a:t>
            </a:r>
          </a:p>
          <a:p>
            <a:r>
              <a:rPr lang="en-US" sz="1800" dirty="0">
                <a:latin typeface="Georgia" panose="02040502050405020303" pitchFamily="18" charset="0"/>
              </a:rPr>
              <a:t>People involved in the data governance process will be,</a:t>
            </a:r>
          </a:p>
          <a:p>
            <a:pPr lvl="1"/>
            <a:r>
              <a:rPr lang="en-US" sz="1800" dirty="0">
                <a:latin typeface="Georgia" panose="02040502050405020303" pitchFamily="18" charset="0"/>
              </a:rPr>
              <a:t>Chief data officer</a:t>
            </a:r>
          </a:p>
          <a:p>
            <a:pPr lvl="1"/>
            <a:r>
              <a:rPr lang="en-US" sz="1800" dirty="0">
                <a:latin typeface="Georgia" panose="02040502050405020303" pitchFamily="18" charset="0"/>
              </a:rPr>
              <a:t>Data governance manager and team</a:t>
            </a:r>
          </a:p>
          <a:p>
            <a:pPr lvl="1"/>
            <a:r>
              <a:rPr lang="en-US" sz="1800" dirty="0">
                <a:latin typeface="Georgia" panose="02040502050405020303" pitchFamily="18" charset="0"/>
              </a:rPr>
              <a:t>Data governance committee</a:t>
            </a:r>
          </a:p>
          <a:p>
            <a:pPr lvl="1"/>
            <a:r>
              <a:rPr lang="en-US" sz="1800" dirty="0">
                <a:latin typeface="Georgia" panose="02040502050405020303" pitchFamily="18" charset="0"/>
              </a:rPr>
              <a:t>Data stewards (Business and Technical Data Steward)</a:t>
            </a:r>
          </a:p>
          <a:p>
            <a:endParaRPr lang="en-US" sz="1800" dirty="0"/>
          </a:p>
        </p:txBody>
      </p:sp>
    </p:spTree>
    <p:extLst>
      <p:ext uri="{BB962C8B-B14F-4D97-AF65-F5344CB8AC3E}">
        <p14:creationId xmlns:p14="http://schemas.microsoft.com/office/powerpoint/2010/main" val="30714335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79566F-D47F-49DA-B4F3-58714FA8D3D6}"/>
              </a:ext>
            </a:extLst>
          </p:cNvPr>
          <p:cNvSpPr>
            <a:spLocks noGrp="1"/>
          </p:cNvSpPr>
          <p:nvPr>
            <p:ph sz="quarter" idx="10"/>
          </p:nvPr>
        </p:nvSpPr>
        <p:spPr>
          <a:xfrm>
            <a:off x="2738651" y="2525560"/>
            <a:ext cx="7024048" cy="1213927"/>
          </a:xfrm>
        </p:spPr>
        <p:txBody>
          <a:bodyPr>
            <a:noAutofit/>
          </a:bodyPr>
          <a:lstStyle/>
          <a:p>
            <a:pPr marL="0" indent="0">
              <a:buNone/>
            </a:pPr>
            <a:r>
              <a:rPr lang="en-US" sz="7200" b="1" dirty="0">
                <a:latin typeface="Imprint MT Shadow" panose="04020605060303030202" pitchFamily="82" charset="0"/>
              </a:rPr>
              <a:t>THANK YOU</a:t>
            </a:r>
          </a:p>
        </p:txBody>
      </p:sp>
    </p:spTree>
    <p:extLst>
      <p:ext uri="{BB962C8B-B14F-4D97-AF65-F5344CB8AC3E}">
        <p14:creationId xmlns:p14="http://schemas.microsoft.com/office/powerpoint/2010/main" val="1150272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5056-8B0C-4EF2-880F-0EF043BEE5F7}"/>
              </a:ext>
            </a:extLst>
          </p:cNvPr>
          <p:cNvSpPr>
            <a:spLocks noGrp="1"/>
          </p:cNvSpPr>
          <p:nvPr>
            <p:ph type="title"/>
          </p:nvPr>
        </p:nvSpPr>
        <p:spPr>
          <a:xfrm>
            <a:off x="0" y="1"/>
            <a:ext cx="12192000" cy="582303"/>
          </a:xfrm>
        </p:spPr>
        <p:txBody>
          <a:bodyPr>
            <a:normAutofit/>
          </a:bodyPr>
          <a:lstStyle/>
          <a:p>
            <a:pPr algn="ctr"/>
            <a:r>
              <a:rPr lang="en-US" sz="3200" b="1" dirty="0">
                <a:latin typeface="Georgia" panose="02040502050405020303" pitchFamily="18" charset="0"/>
              </a:rPr>
              <a:t>Impact Statement</a:t>
            </a:r>
          </a:p>
        </p:txBody>
      </p:sp>
      <p:sp>
        <p:nvSpPr>
          <p:cNvPr id="4" name="Rectangle 3">
            <a:extLst>
              <a:ext uri="{FF2B5EF4-FFF2-40B4-BE49-F238E27FC236}">
                <a16:creationId xmlns:a16="http://schemas.microsoft.com/office/drawing/2014/main" id="{EC689087-E28B-48E4-9BF3-31FB4BCF06F3}"/>
              </a:ext>
            </a:extLst>
          </p:cNvPr>
          <p:cNvSpPr/>
          <p:nvPr/>
        </p:nvSpPr>
        <p:spPr>
          <a:xfrm>
            <a:off x="884538" y="1145634"/>
            <a:ext cx="10422924" cy="3956661"/>
          </a:xfrm>
          <a:prstGeom prst="rect">
            <a:avLst/>
          </a:prstGeom>
          <a:solidFill>
            <a:srgbClr val="E3DED1"/>
          </a:solidFill>
          <a:ln w="25400" cap="flat" cmpd="sng" algn="ctr">
            <a:solidFill>
              <a:srgbClr val="F07F09">
                <a:shade val="50000"/>
              </a:srgbClr>
            </a:solidFill>
            <a:prstDash val="solid"/>
          </a:ln>
          <a:effectLst/>
        </p:spPr>
        <p:txBody>
          <a:bodyPr rtlCol="0" anchor="ctr"/>
          <a:lstStyle/>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70C0"/>
                </a:solidFill>
                <a:effectLst/>
                <a:uLnTx/>
                <a:uFillTx/>
                <a:latin typeface="Georgia" panose="02040502050405020303" pitchFamily="18" charset="0"/>
              </a:rPr>
              <a:t>The purpose of this instructional design project research study is to gather live information and tracking details by leveraging big data technologies and</a:t>
            </a:r>
            <a:r>
              <a:rPr lang="en-US" sz="2000" kern="0" dirty="0">
                <a:solidFill>
                  <a:srgbClr val="0070C0"/>
                </a:solidFill>
                <a:latin typeface="Georgia" panose="02040502050405020303" pitchFamily="18" charset="0"/>
              </a:rPr>
              <a:t> this can be done by</a:t>
            </a:r>
            <a:r>
              <a:rPr kumimoji="0" lang="en-US" sz="2000" b="0" i="0" u="none" strike="noStrike" kern="0" cap="none" spc="0" normalizeH="0" baseline="0" noProof="0" dirty="0">
                <a:ln>
                  <a:noFill/>
                </a:ln>
                <a:solidFill>
                  <a:srgbClr val="0070C0"/>
                </a:solidFill>
                <a:effectLst/>
                <a:uLnTx/>
                <a:uFillTx/>
                <a:latin typeface="Georgia" panose="02040502050405020303" pitchFamily="18" charset="0"/>
              </a:rPr>
              <a:t> collecting information from suppliers, warehouses and carriers. It will help the leadership to make decisions that will help efficiently manage and improve the logistics and supplies at Wayfair.</a:t>
            </a:r>
          </a:p>
          <a:p>
            <a:pPr marL="0" marR="0" lvl="0" indent="0" defTabSz="914400" eaLnBrk="1" fontAlgn="base" latinLnBrk="0" hangingPunct="1">
              <a:lnSpc>
                <a:spcPct val="100000"/>
              </a:lnSpc>
              <a:spcBef>
                <a:spcPct val="0"/>
              </a:spcBef>
              <a:spcAft>
                <a:spcPct val="0"/>
              </a:spcAft>
              <a:buClrTx/>
              <a:buSzTx/>
              <a:buFontTx/>
              <a:buNone/>
              <a:tabLst/>
              <a:defRPr/>
            </a:pPr>
            <a:endParaRPr lang="en-US" sz="2000" kern="0" dirty="0">
              <a:solidFill>
                <a:srgbClr val="0070C0"/>
              </a:solidFill>
              <a:latin typeface="Georgia" panose="02040502050405020303" pitchFamily="18" charset="0"/>
            </a:endParaRP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70C0"/>
                </a:solidFill>
                <a:effectLst/>
                <a:uLnTx/>
                <a:uFillTx/>
                <a:latin typeface="Georgia" panose="02040502050405020303" pitchFamily="18" charset="0"/>
              </a:rPr>
              <a:t>Utilizing this Wayfair can save a lot of money in transportation and provide faster shipping to its customers. </a:t>
            </a:r>
          </a:p>
        </p:txBody>
      </p:sp>
    </p:spTree>
    <p:extLst>
      <p:ext uri="{BB962C8B-B14F-4D97-AF65-F5344CB8AC3E}">
        <p14:creationId xmlns:p14="http://schemas.microsoft.com/office/powerpoint/2010/main" val="130256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3DA5D0-B532-4E02-9D60-90F3274A3F6E}"/>
              </a:ext>
            </a:extLst>
          </p:cNvPr>
          <p:cNvSpPr>
            <a:spLocks noGrp="1"/>
          </p:cNvSpPr>
          <p:nvPr>
            <p:ph type="title"/>
          </p:nvPr>
        </p:nvSpPr>
        <p:spPr>
          <a:xfrm>
            <a:off x="0" y="0"/>
            <a:ext cx="12192000" cy="564107"/>
          </a:xfrm>
        </p:spPr>
        <p:txBody>
          <a:bodyPr>
            <a:normAutofit/>
          </a:bodyPr>
          <a:lstStyle/>
          <a:p>
            <a:pPr algn="ctr"/>
            <a:r>
              <a:rPr lang="en-US" sz="3200" b="1" dirty="0">
                <a:solidFill>
                  <a:schemeClr val="tx1">
                    <a:lumMod val="75000"/>
                  </a:schemeClr>
                </a:solidFill>
                <a:latin typeface="Georgia" panose="02040502050405020303" pitchFamily="18" charset="0"/>
              </a:rPr>
              <a:t>Project Name: </a:t>
            </a:r>
            <a:r>
              <a:rPr lang="en-US" sz="3200" dirty="0">
                <a:solidFill>
                  <a:schemeClr val="bg1">
                    <a:lumMod val="65000"/>
                  </a:schemeClr>
                </a:solidFill>
                <a:latin typeface="Georgia" panose="02040502050405020303" pitchFamily="18" charset="0"/>
              </a:rPr>
              <a:t>Efficiently managing logistics</a:t>
            </a:r>
            <a:r>
              <a:rPr lang="en-US" sz="3200" dirty="0">
                <a:latin typeface="Georgia" panose="02040502050405020303" pitchFamily="18" charset="0"/>
              </a:rPr>
              <a:t> </a:t>
            </a:r>
          </a:p>
        </p:txBody>
      </p:sp>
      <p:sp>
        <p:nvSpPr>
          <p:cNvPr id="4" name="Content Placeholder 3">
            <a:extLst>
              <a:ext uri="{FF2B5EF4-FFF2-40B4-BE49-F238E27FC236}">
                <a16:creationId xmlns:a16="http://schemas.microsoft.com/office/drawing/2014/main" id="{2BC1FC80-9899-4D3B-B4B4-F43AC35DAD0B}"/>
              </a:ext>
            </a:extLst>
          </p:cNvPr>
          <p:cNvSpPr>
            <a:spLocks noGrp="1"/>
          </p:cNvSpPr>
          <p:nvPr>
            <p:ph sz="quarter" idx="11"/>
          </p:nvPr>
        </p:nvSpPr>
        <p:spPr>
          <a:xfrm>
            <a:off x="838200" y="727880"/>
            <a:ext cx="10515599" cy="5659272"/>
          </a:xfrm>
        </p:spPr>
        <p:txBody>
          <a:bodyPr>
            <a:normAutofit lnSpcReduction="10000"/>
          </a:bodyPr>
          <a:lstStyle/>
          <a:p>
            <a:pPr marL="0" indent="0" eaLnBrk="0" fontAlgn="base" hangingPunct="0">
              <a:lnSpc>
                <a:spcPct val="100000"/>
              </a:lnSpc>
              <a:spcBef>
                <a:spcPct val="20000"/>
              </a:spcBef>
              <a:spcAft>
                <a:spcPct val="0"/>
              </a:spcAft>
              <a:buClr>
                <a:srgbClr val="005483"/>
              </a:buClr>
              <a:buNone/>
            </a:pPr>
            <a:r>
              <a:rPr lang="en-US" sz="1400" b="1" kern="0" dirty="0">
                <a:solidFill>
                  <a:prstClr val="black"/>
                </a:solidFill>
                <a:latin typeface="Georgia" panose="02040502050405020303" pitchFamily="18" charset="0"/>
              </a:rPr>
              <a:t>1.   PURPOSE</a:t>
            </a:r>
          </a:p>
          <a:p>
            <a:pPr eaLnBrk="0" fontAlgn="base" hangingPunct="0">
              <a:lnSpc>
                <a:spcPct val="100000"/>
              </a:lnSpc>
              <a:spcBef>
                <a:spcPct val="20000"/>
              </a:spcBef>
              <a:spcAft>
                <a:spcPct val="0"/>
              </a:spcAft>
              <a:buClr>
                <a:schemeClr val="tx1">
                  <a:lumMod val="75000"/>
                </a:schemeClr>
              </a:buClr>
            </a:pPr>
            <a:r>
              <a:rPr lang="en-US" sz="1500" dirty="0">
                <a:latin typeface="Georgia" panose="02040502050405020303" pitchFamily="18" charset="0"/>
              </a:rPr>
              <a:t>The purpose of this project is to enable real-time order and tracking information to the warehouse owner by leveraging big data technologies to help efficiently manage and improve logistics at Wayfair.</a:t>
            </a:r>
          </a:p>
          <a:p>
            <a:pPr marL="0" lvl="0" indent="0" eaLnBrk="0" fontAlgn="base" hangingPunct="0">
              <a:lnSpc>
                <a:spcPct val="100000"/>
              </a:lnSpc>
              <a:spcBef>
                <a:spcPct val="20000"/>
              </a:spcBef>
              <a:spcAft>
                <a:spcPct val="0"/>
              </a:spcAft>
              <a:buClr>
                <a:srgbClr val="005483"/>
              </a:buClr>
              <a:buNone/>
            </a:pPr>
            <a:endParaRPr lang="en-US" sz="800" kern="0" dirty="0">
              <a:solidFill>
                <a:prstClr val="black"/>
              </a:solidFill>
            </a:endParaRPr>
          </a:p>
          <a:p>
            <a:pPr marL="0" lvl="0" indent="0" eaLnBrk="0" fontAlgn="base" hangingPunct="0">
              <a:lnSpc>
                <a:spcPct val="100000"/>
              </a:lnSpc>
              <a:spcBef>
                <a:spcPct val="20000"/>
              </a:spcBef>
              <a:spcAft>
                <a:spcPct val="0"/>
              </a:spcAft>
              <a:buClr>
                <a:srgbClr val="005483"/>
              </a:buClr>
              <a:buNone/>
            </a:pPr>
            <a:r>
              <a:rPr lang="en-US" sz="1400" b="1" kern="0" dirty="0">
                <a:solidFill>
                  <a:prstClr val="black"/>
                </a:solidFill>
                <a:latin typeface="Georgia" panose="02040502050405020303" pitchFamily="18" charset="0"/>
              </a:rPr>
              <a:t>2.   SPONSOR</a:t>
            </a:r>
          </a:p>
          <a:p>
            <a:pPr eaLnBrk="0" fontAlgn="base" hangingPunct="0">
              <a:lnSpc>
                <a:spcPct val="100000"/>
              </a:lnSpc>
              <a:spcBef>
                <a:spcPct val="20000"/>
              </a:spcBef>
              <a:spcAft>
                <a:spcPct val="0"/>
              </a:spcAft>
              <a:buClr>
                <a:schemeClr val="tx1">
                  <a:lumMod val="75000"/>
                </a:schemeClr>
              </a:buClr>
            </a:pPr>
            <a:r>
              <a:rPr lang="en-US" sz="1500" dirty="0">
                <a:latin typeface="Georgia" panose="02040502050405020303" pitchFamily="18" charset="0"/>
              </a:rPr>
              <a:t>Chief Operating Officer - Thomas </a:t>
            </a:r>
            <a:r>
              <a:rPr lang="en-US" sz="1500" dirty="0" err="1">
                <a:latin typeface="Georgia" panose="02040502050405020303" pitchFamily="18" charset="0"/>
              </a:rPr>
              <a:t>Netzer</a:t>
            </a:r>
            <a:endParaRPr lang="en-US" sz="1500" dirty="0">
              <a:latin typeface="Georgia" panose="02040502050405020303" pitchFamily="18" charset="0"/>
            </a:endParaRPr>
          </a:p>
          <a:p>
            <a:pPr marL="0" lvl="0" indent="0" eaLnBrk="0" fontAlgn="base" hangingPunct="0">
              <a:lnSpc>
                <a:spcPct val="100000"/>
              </a:lnSpc>
              <a:spcBef>
                <a:spcPct val="20000"/>
              </a:spcBef>
              <a:spcAft>
                <a:spcPct val="0"/>
              </a:spcAft>
              <a:buClr>
                <a:srgbClr val="005483"/>
              </a:buClr>
              <a:buNone/>
            </a:pPr>
            <a:endParaRPr lang="en-US" sz="800" b="1" kern="0" dirty="0">
              <a:solidFill>
                <a:prstClr val="white">
                  <a:lumMod val="65000"/>
                </a:prstClr>
              </a:solidFill>
            </a:endParaRPr>
          </a:p>
          <a:p>
            <a:pPr marL="0" lvl="0" indent="0" eaLnBrk="0" fontAlgn="base" hangingPunct="0">
              <a:lnSpc>
                <a:spcPct val="100000"/>
              </a:lnSpc>
              <a:spcBef>
                <a:spcPct val="20000"/>
              </a:spcBef>
              <a:spcAft>
                <a:spcPct val="0"/>
              </a:spcAft>
              <a:buClr>
                <a:srgbClr val="005483"/>
              </a:buClr>
              <a:buNone/>
            </a:pPr>
            <a:r>
              <a:rPr lang="en-US" sz="1400" b="1" kern="0" dirty="0">
                <a:solidFill>
                  <a:prstClr val="black"/>
                </a:solidFill>
                <a:latin typeface="Georgia" panose="02040502050405020303" pitchFamily="18" charset="0"/>
              </a:rPr>
              <a:t>3.   BACKGROUND</a:t>
            </a:r>
          </a:p>
          <a:p>
            <a:pPr eaLnBrk="0" fontAlgn="base" hangingPunct="0">
              <a:lnSpc>
                <a:spcPct val="100000"/>
              </a:lnSpc>
              <a:spcBef>
                <a:spcPct val="20000"/>
              </a:spcBef>
              <a:spcAft>
                <a:spcPct val="0"/>
              </a:spcAft>
              <a:buClr>
                <a:schemeClr val="tx1">
                  <a:lumMod val="75000"/>
                </a:schemeClr>
              </a:buClr>
            </a:pPr>
            <a:r>
              <a:rPr lang="en-US" sz="1500" dirty="0">
                <a:latin typeface="Georgia" panose="02040502050405020303" pitchFamily="18" charset="0"/>
              </a:rPr>
              <a:t>The context of the project is to make use of big data technologies to gather live tracking information. Since, Wayfair has been facing issues delivering large parcels efficiently to its customer due to which the inventory time and the cost for transportation are significantly high. Compounding the problem is the fact that the capital required to fix it would lead to potential bankruptcy. Efficiently managing logistics will be a stand-alone activity to fulfill the business requirement.</a:t>
            </a:r>
          </a:p>
          <a:p>
            <a:pPr eaLnBrk="0" fontAlgn="base" hangingPunct="0">
              <a:lnSpc>
                <a:spcPct val="100000"/>
              </a:lnSpc>
              <a:spcBef>
                <a:spcPct val="20000"/>
              </a:spcBef>
              <a:spcAft>
                <a:spcPct val="0"/>
              </a:spcAft>
              <a:buClr>
                <a:schemeClr val="bg1">
                  <a:lumMod val="65000"/>
                </a:schemeClr>
              </a:buClr>
            </a:pPr>
            <a:endParaRPr lang="en-US" sz="800" b="1" kern="0" dirty="0">
              <a:solidFill>
                <a:prstClr val="white">
                  <a:lumMod val="65000"/>
                </a:prstClr>
              </a:solidFill>
            </a:endParaRPr>
          </a:p>
          <a:p>
            <a:pPr marL="0" indent="0" eaLnBrk="0" fontAlgn="base" hangingPunct="0">
              <a:lnSpc>
                <a:spcPct val="100000"/>
              </a:lnSpc>
              <a:spcBef>
                <a:spcPct val="20000"/>
              </a:spcBef>
              <a:spcAft>
                <a:spcPct val="0"/>
              </a:spcAft>
              <a:buClr>
                <a:srgbClr val="005483"/>
              </a:buClr>
              <a:buNone/>
            </a:pPr>
            <a:r>
              <a:rPr lang="en-US" sz="1400" b="1" kern="0" dirty="0">
                <a:solidFill>
                  <a:prstClr val="black"/>
                </a:solidFill>
                <a:latin typeface="Georgia" panose="02040502050405020303" pitchFamily="18" charset="0"/>
              </a:rPr>
              <a:t>4.   PROJECT OBJECTIVES</a:t>
            </a:r>
          </a:p>
          <a:p>
            <a:pPr eaLnBrk="0" fontAlgn="base" hangingPunct="0">
              <a:lnSpc>
                <a:spcPct val="100000"/>
              </a:lnSpc>
              <a:spcBef>
                <a:spcPct val="20000"/>
              </a:spcBef>
              <a:spcAft>
                <a:spcPct val="0"/>
              </a:spcAft>
              <a:buClr>
                <a:schemeClr val="tx1">
                  <a:lumMod val="75000"/>
                </a:schemeClr>
              </a:buClr>
            </a:pPr>
            <a:r>
              <a:rPr lang="en-US" sz="1500" dirty="0">
                <a:latin typeface="Georgia" panose="02040502050405020303" pitchFamily="18" charset="0"/>
              </a:rPr>
              <a:t>The main objectives of the project are as following:</a:t>
            </a:r>
          </a:p>
          <a:p>
            <a:pPr lvl="1" eaLnBrk="0" fontAlgn="base" hangingPunct="0">
              <a:lnSpc>
                <a:spcPct val="100000"/>
              </a:lnSpc>
              <a:spcBef>
                <a:spcPct val="20000"/>
              </a:spcBef>
              <a:spcAft>
                <a:spcPct val="0"/>
              </a:spcAft>
              <a:buClr>
                <a:schemeClr val="tx1">
                  <a:lumMod val="75000"/>
                </a:schemeClr>
              </a:buClr>
            </a:pPr>
            <a:r>
              <a:rPr lang="en-US" sz="1500" dirty="0">
                <a:latin typeface="Georgia" panose="02040502050405020303" pitchFamily="18" charset="0"/>
              </a:rPr>
              <a:t>Decrease the inventory time and transportation cost by leveraging big data technologies</a:t>
            </a:r>
          </a:p>
          <a:p>
            <a:pPr lvl="1" eaLnBrk="0" fontAlgn="base" hangingPunct="0">
              <a:lnSpc>
                <a:spcPct val="100000"/>
              </a:lnSpc>
              <a:spcBef>
                <a:spcPct val="20000"/>
              </a:spcBef>
              <a:spcAft>
                <a:spcPct val="0"/>
              </a:spcAft>
              <a:buClr>
                <a:schemeClr val="tx1">
                  <a:lumMod val="75000"/>
                </a:schemeClr>
              </a:buClr>
            </a:pPr>
            <a:r>
              <a:rPr lang="en-US" sz="1500" dirty="0">
                <a:latin typeface="Georgia" panose="02040502050405020303" pitchFamily="18" charset="0"/>
              </a:rPr>
              <a:t>Enable real-time tracking information to the warehouse owners</a:t>
            </a:r>
          </a:p>
          <a:p>
            <a:pPr lvl="1" eaLnBrk="0" fontAlgn="base" hangingPunct="0">
              <a:lnSpc>
                <a:spcPct val="100000"/>
              </a:lnSpc>
              <a:spcBef>
                <a:spcPct val="20000"/>
              </a:spcBef>
              <a:spcAft>
                <a:spcPct val="0"/>
              </a:spcAft>
              <a:buClr>
                <a:schemeClr val="tx1">
                  <a:lumMod val="75000"/>
                </a:schemeClr>
              </a:buClr>
            </a:pPr>
            <a:r>
              <a:rPr lang="en-US" sz="1500" dirty="0">
                <a:latin typeface="Georgia" panose="02040502050405020303" pitchFamily="18" charset="0"/>
              </a:rPr>
              <a:t>This will aid the company to enable faster delivery to its customers while also increasing the profitability</a:t>
            </a:r>
          </a:p>
          <a:p>
            <a:pPr marL="0" lvl="0" indent="0" eaLnBrk="0" fontAlgn="base" hangingPunct="0">
              <a:lnSpc>
                <a:spcPct val="100000"/>
              </a:lnSpc>
              <a:spcBef>
                <a:spcPct val="20000"/>
              </a:spcBef>
              <a:spcAft>
                <a:spcPct val="0"/>
              </a:spcAft>
              <a:buClr>
                <a:srgbClr val="005483"/>
              </a:buClr>
              <a:buNone/>
            </a:pPr>
            <a:endParaRPr lang="en-US" sz="800" kern="0" dirty="0">
              <a:solidFill>
                <a:prstClr val="black"/>
              </a:solidFill>
            </a:endParaRPr>
          </a:p>
          <a:p>
            <a:pPr marL="0" lvl="0" indent="0" eaLnBrk="0" fontAlgn="base" hangingPunct="0">
              <a:lnSpc>
                <a:spcPct val="100000"/>
              </a:lnSpc>
              <a:spcBef>
                <a:spcPct val="20000"/>
              </a:spcBef>
              <a:spcAft>
                <a:spcPct val="0"/>
              </a:spcAft>
              <a:buClr>
                <a:srgbClr val="005483"/>
              </a:buClr>
              <a:buNone/>
            </a:pPr>
            <a:r>
              <a:rPr lang="en-US" sz="1400" b="1" kern="0" dirty="0">
                <a:solidFill>
                  <a:prstClr val="black"/>
                </a:solidFill>
                <a:latin typeface="Georgia" panose="02040502050405020303" pitchFamily="18" charset="0"/>
              </a:rPr>
              <a:t>5.   SCOPE</a:t>
            </a:r>
          </a:p>
          <a:p>
            <a:pPr eaLnBrk="0" fontAlgn="base" hangingPunct="0">
              <a:lnSpc>
                <a:spcPct val="100000"/>
              </a:lnSpc>
              <a:spcBef>
                <a:spcPct val="20000"/>
              </a:spcBef>
              <a:spcAft>
                <a:spcPct val="0"/>
              </a:spcAft>
              <a:buClr>
                <a:schemeClr val="tx1">
                  <a:lumMod val="75000"/>
                </a:schemeClr>
              </a:buClr>
            </a:pPr>
            <a:r>
              <a:rPr lang="en-US" sz="1500" dirty="0">
                <a:latin typeface="Georgia" panose="02040502050405020303" pitchFamily="18" charset="0"/>
              </a:rPr>
              <a:t>The major deliverables of the project are to efficiently manage and improve the logistics at Wayfair. Leverage Big data technologies to enable real-time data which can used by the Warehouse owners to make decisions</a:t>
            </a:r>
          </a:p>
          <a:p>
            <a:pPr eaLnBrk="0" fontAlgn="base" hangingPunct="0">
              <a:lnSpc>
                <a:spcPct val="100000"/>
              </a:lnSpc>
              <a:spcBef>
                <a:spcPct val="20000"/>
              </a:spcBef>
              <a:spcAft>
                <a:spcPct val="0"/>
              </a:spcAft>
              <a:buClr>
                <a:schemeClr val="tx1">
                  <a:lumMod val="75000"/>
                </a:schemeClr>
              </a:buClr>
            </a:pPr>
            <a:r>
              <a:rPr lang="en-US" sz="1500" dirty="0">
                <a:latin typeface="Georgia" panose="02040502050405020303" pitchFamily="18" charset="0"/>
              </a:rPr>
              <a:t>The project will help deliver large items to customer’s homes safely since large item freight leads to damage at most twice the rate as smaller packages. It will help Wayfair save a lot of money on transportation and improve customer satisfaction.</a:t>
            </a:r>
          </a:p>
          <a:p>
            <a:pPr eaLnBrk="0" fontAlgn="base" hangingPunct="0">
              <a:lnSpc>
                <a:spcPct val="100000"/>
              </a:lnSpc>
              <a:spcBef>
                <a:spcPct val="20000"/>
              </a:spcBef>
              <a:spcAft>
                <a:spcPct val="0"/>
              </a:spcAft>
              <a:buClr>
                <a:schemeClr val="bg1">
                  <a:lumMod val="65000"/>
                </a:schemeClr>
              </a:buClr>
            </a:pPr>
            <a:endParaRPr lang="en-US" sz="1600" kern="0" dirty="0">
              <a:solidFill>
                <a:prstClr val="white">
                  <a:lumMod val="65000"/>
                </a:prstClr>
              </a:solidFill>
            </a:endParaRPr>
          </a:p>
          <a:p>
            <a:pPr marL="514350" indent="-514350">
              <a:buFont typeface="+mj-lt"/>
              <a:buAutoNum type="arabicPeriod"/>
            </a:pPr>
            <a:endParaRPr lang="en-US" dirty="0"/>
          </a:p>
        </p:txBody>
      </p:sp>
    </p:spTree>
    <p:extLst>
      <p:ext uri="{BB962C8B-B14F-4D97-AF65-F5344CB8AC3E}">
        <p14:creationId xmlns:p14="http://schemas.microsoft.com/office/powerpoint/2010/main" val="3168384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BC1FC80-9899-4D3B-B4B4-F43AC35DAD0B}"/>
              </a:ext>
            </a:extLst>
          </p:cNvPr>
          <p:cNvSpPr>
            <a:spLocks noGrp="1"/>
          </p:cNvSpPr>
          <p:nvPr>
            <p:ph sz="quarter" idx="11"/>
          </p:nvPr>
        </p:nvSpPr>
        <p:spPr>
          <a:xfrm>
            <a:off x="838201" y="939114"/>
            <a:ext cx="10515599" cy="5107459"/>
          </a:xfrm>
        </p:spPr>
        <p:txBody>
          <a:bodyPr>
            <a:normAutofit/>
          </a:bodyPr>
          <a:lstStyle/>
          <a:p>
            <a:pPr marL="0" lvl="0" indent="0" eaLnBrk="0" fontAlgn="base" hangingPunct="0">
              <a:lnSpc>
                <a:spcPct val="100000"/>
              </a:lnSpc>
              <a:spcBef>
                <a:spcPct val="20000"/>
              </a:spcBef>
              <a:spcAft>
                <a:spcPct val="0"/>
              </a:spcAft>
              <a:buClr>
                <a:srgbClr val="005483"/>
              </a:buClr>
              <a:buNone/>
            </a:pPr>
            <a:r>
              <a:rPr lang="en-US" sz="1300" b="1" kern="0" dirty="0">
                <a:solidFill>
                  <a:prstClr val="black"/>
                </a:solidFill>
                <a:latin typeface="Georgia" panose="02040502050405020303" pitchFamily="18" charset="0"/>
              </a:rPr>
              <a:t>6.    CONSTRAINTS</a:t>
            </a:r>
          </a:p>
          <a:p>
            <a:pPr marL="228600" lvl="1"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The amount of investment that will be needed to buy big data technologies and tools</a:t>
            </a:r>
          </a:p>
          <a:p>
            <a:pPr marL="228600" lvl="1"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Company will have to invest in hiring engineers that understand and can work on big data technologies</a:t>
            </a:r>
          </a:p>
          <a:p>
            <a:pPr marL="228600" lvl="1"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Warehouse owners will need to understand and learn to use big data tools</a:t>
            </a:r>
          </a:p>
          <a:p>
            <a:pPr eaLnBrk="0" fontAlgn="base" hangingPunct="0">
              <a:lnSpc>
                <a:spcPct val="100000"/>
              </a:lnSpc>
              <a:spcBef>
                <a:spcPct val="20000"/>
              </a:spcBef>
              <a:spcAft>
                <a:spcPct val="0"/>
              </a:spcAft>
              <a:buClr>
                <a:schemeClr val="bg1">
                  <a:lumMod val="65000"/>
                </a:schemeClr>
              </a:buClr>
            </a:pPr>
            <a:endParaRPr lang="en-US" sz="800" kern="0" dirty="0">
              <a:solidFill>
                <a:prstClr val="white">
                  <a:lumMod val="65000"/>
                </a:prstClr>
              </a:solidFill>
            </a:endParaRPr>
          </a:p>
          <a:p>
            <a:pPr marL="0" indent="0" eaLnBrk="0" fontAlgn="base" hangingPunct="0">
              <a:lnSpc>
                <a:spcPct val="100000"/>
              </a:lnSpc>
              <a:spcBef>
                <a:spcPct val="20000"/>
              </a:spcBef>
              <a:spcAft>
                <a:spcPct val="0"/>
              </a:spcAft>
              <a:buClr>
                <a:srgbClr val="005483"/>
              </a:buClr>
              <a:buNone/>
            </a:pPr>
            <a:r>
              <a:rPr lang="en-US" sz="1300" b="1" kern="0" dirty="0">
                <a:solidFill>
                  <a:prstClr val="black"/>
                </a:solidFill>
                <a:latin typeface="Georgia" panose="02040502050405020303" pitchFamily="18" charset="0"/>
              </a:rPr>
              <a:t>7.    INTERFACES</a:t>
            </a:r>
          </a:p>
          <a:p>
            <a:pPr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Internal interface – www.wayfair.com</a:t>
            </a:r>
          </a:p>
          <a:p>
            <a:pPr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External interface – Vendor Management System</a:t>
            </a:r>
          </a:p>
          <a:p>
            <a:pPr marL="0" indent="0" eaLnBrk="0" fontAlgn="base" hangingPunct="0">
              <a:lnSpc>
                <a:spcPct val="100000"/>
              </a:lnSpc>
              <a:spcBef>
                <a:spcPct val="20000"/>
              </a:spcBef>
              <a:spcAft>
                <a:spcPct val="0"/>
              </a:spcAft>
              <a:buClr>
                <a:schemeClr val="bg1">
                  <a:lumMod val="65000"/>
                </a:schemeClr>
              </a:buClr>
              <a:buNone/>
            </a:pPr>
            <a:endParaRPr lang="en-US" sz="800" kern="0" dirty="0">
              <a:solidFill>
                <a:prstClr val="white">
                  <a:lumMod val="65000"/>
                </a:prstClr>
              </a:solidFill>
            </a:endParaRPr>
          </a:p>
          <a:p>
            <a:pPr marL="0" indent="0" eaLnBrk="0" fontAlgn="base" hangingPunct="0">
              <a:lnSpc>
                <a:spcPct val="100000"/>
              </a:lnSpc>
              <a:spcBef>
                <a:spcPct val="20000"/>
              </a:spcBef>
              <a:spcAft>
                <a:spcPct val="0"/>
              </a:spcAft>
              <a:buClr>
                <a:srgbClr val="005483"/>
              </a:buClr>
              <a:buNone/>
            </a:pPr>
            <a:r>
              <a:rPr lang="en-US" sz="1300" b="1" kern="0" dirty="0">
                <a:solidFill>
                  <a:prstClr val="black"/>
                </a:solidFill>
                <a:latin typeface="Georgia" panose="02040502050405020303" pitchFamily="18" charset="0"/>
              </a:rPr>
              <a:t>8.    QUALITY EXPECTATIONS</a:t>
            </a:r>
          </a:p>
          <a:p>
            <a:pPr marL="228600" lvl="1"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The quality expectations for this project is meeting the set delivery time with some buffer period for additional requirements</a:t>
            </a:r>
          </a:p>
          <a:p>
            <a:pPr marL="228600" lvl="1"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Key requirements will be hiring people with big data expertise for handling and maintaining the project	</a:t>
            </a:r>
          </a:p>
          <a:p>
            <a:pPr marL="228600" lvl="1"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Ease of use can be done by monitoring some orders from a particular warehouse</a:t>
            </a:r>
          </a:p>
          <a:p>
            <a:pPr marL="228600" lvl="1"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Warehouse owners can check if the project has brought an increase in sale and profitability</a:t>
            </a:r>
          </a:p>
          <a:p>
            <a:pPr marL="228600" lvl="1"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The customer will have to pay less as delivery charges since there will be no additional transportation cost to the company and a smaller number of products will be damaged</a:t>
            </a:r>
          </a:p>
          <a:p>
            <a:pPr marL="0" lvl="1" indent="0" eaLnBrk="0" fontAlgn="base" hangingPunct="0">
              <a:lnSpc>
                <a:spcPct val="100000"/>
              </a:lnSpc>
              <a:spcBef>
                <a:spcPct val="20000"/>
              </a:spcBef>
              <a:spcAft>
                <a:spcPct val="0"/>
              </a:spcAft>
              <a:buClr>
                <a:schemeClr val="tx1">
                  <a:lumMod val="75000"/>
                </a:schemeClr>
              </a:buClr>
              <a:buNone/>
            </a:pPr>
            <a:endParaRPr lang="en-US" sz="800" b="1" kern="0" dirty="0">
              <a:solidFill>
                <a:prstClr val="black"/>
              </a:solidFill>
              <a:cs typeface="Roboto" panose="02000000000000000000" pitchFamily="2" charset="0"/>
            </a:endParaRPr>
          </a:p>
          <a:p>
            <a:pPr marL="0" lvl="0" indent="0" eaLnBrk="0" fontAlgn="base" hangingPunct="0">
              <a:lnSpc>
                <a:spcPct val="100000"/>
              </a:lnSpc>
              <a:spcBef>
                <a:spcPct val="20000"/>
              </a:spcBef>
              <a:spcAft>
                <a:spcPct val="0"/>
              </a:spcAft>
              <a:buClr>
                <a:srgbClr val="005483"/>
              </a:buClr>
              <a:buNone/>
            </a:pPr>
            <a:r>
              <a:rPr lang="en-US" sz="1300" b="1" kern="0" dirty="0">
                <a:solidFill>
                  <a:prstClr val="black"/>
                </a:solidFill>
                <a:latin typeface="Georgia" panose="02040502050405020303" pitchFamily="18" charset="0"/>
              </a:rPr>
              <a:t>9.    OUTLINE BUSINESS CASE</a:t>
            </a:r>
          </a:p>
          <a:p>
            <a:pPr marL="228600" lvl="1" eaLnBrk="0" fontAlgn="base" hangingPunct="0">
              <a:lnSpc>
                <a:spcPct val="100000"/>
              </a:lnSpc>
              <a:spcBef>
                <a:spcPct val="20000"/>
              </a:spcBef>
              <a:spcAft>
                <a:spcPct val="0"/>
              </a:spcAft>
              <a:buClr>
                <a:schemeClr val="tx1">
                  <a:lumMod val="75000"/>
                </a:schemeClr>
              </a:buClr>
            </a:pPr>
            <a:r>
              <a:rPr lang="en-US" sz="1400" dirty="0">
                <a:latin typeface="Georgia" panose="02040502050405020303" pitchFamily="18" charset="0"/>
              </a:rPr>
              <a:t>To increase the profitability by decreasing the cost of transportation and providing faster delivery service to the customer</a:t>
            </a:r>
          </a:p>
          <a:p>
            <a:pPr marL="514350" indent="-514350">
              <a:buFont typeface="+mj-lt"/>
              <a:buAutoNum type="arabicPeriod"/>
            </a:pPr>
            <a:endParaRPr lang="en-US" dirty="0"/>
          </a:p>
        </p:txBody>
      </p:sp>
      <p:sp>
        <p:nvSpPr>
          <p:cNvPr id="9" name="Title 2">
            <a:extLst>
              <a:ext uri="{FF2B5EF4-FFF2-40B4-BE49-F238E27FC236}">
                <a16:creationId xmlns:a16="http://schemas.microsoft.com/office/drawing/2014/main" id="{7BC0ACAE-E8EB-4669-9118-15D7B0E7D7ED}"/>
              </a:ext>
            </a:extLst>
          </p:cNvPr>
          <p:cNvSpPr>
            <a:spLocks noGrp="1"/>
          </p:cNvSpPr>
          <p:nvPr>
            <p:ph type="title"/>
          </p:nvPr>
        </p:nvSpPr>
        <p:spPr>
          <a:xfrm>
            <a:off x="0" y="1"/>
            <a:ext cx="12192000" cy="582304"/>
          </a:xfrm>
        </p:spPr>
        <p:txBody>
          <a:bodyPr>
            <a:normAutofit/>
          </a:bodyPr>
          <a:lstStyle/>
          <a:p>
            <a:pPr algn="ctr"/>
            <a:r>
              <a:rPr lang="en-US" sz="3200" b="1" dirty="0">
                <a:solidFill>
                  <a:schemeClr val="tx1">
                    <a:lumMod val="75000"/>
                  </a:schemeClr>
                </a:solidFill>
                <a:latin typeface="Georgia" panose="02040502050405020303" pitchFamily="18" charset="0"/>
              </a:rPr>
              <a:t>Project Name: </a:t>
            </a:r>
            <a:r>
              <a:rPr lang="en-US" sz="3200" dirty="0">
                <a:solidFill>
                  <a:schemeClr val="bg1">
                    <a:lumMod val="65000"/>
                  </a:schemeClr>
                </a:solidFill>
                <a:latin typeface="Georgia" panose="02040502050405020303" pitchFamily="18" charset="0"/>
              </a:rPr>
              <a:t>Efficiently managing logistics</a:t>
            </a:r>
            <a:r>
              <a:rPr lang="en-US" sz="3200" dirty="0">
                <a:latin typeface="Georgia" panose="02040502050405020303" pitchFamily="18" charset="0"/>
              </a:rPr>
              <a:t> </a:t>
            </a:r>
          </a:p>
        </p:txBody>
      </p:sp>
    </p:spTree>
    <p:extLst>
      <p:ext uri="{BB962C8B-B14F-4D97-AF65-F5344CB8AC3E}">
        <p14:creationId xmlns:p14="http://schemas.microsoft.com/office/powerpoint/2010/main" val="23181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NEU SIA Theme">
  <a:themeElements>
    <a:clrScheme name="NEU SIA">
      <a:dk1>
        <a:srgbClr val="385775"/>
      </a:dk1>
      <a:lt1>
        <a:srgbClr val="FFFFFF"/>
      </a:lt1>
      <a:dk2>
        <a:srgbClr val="99A3B0"/>
      </a:dk2>
      <a:lt2>
        <a:srgbClr val="CFC7BF"/>
      </a:lt2>
      <a:accent1>
        <a:srgbClr val="385775"/>
      </a:accent1>
      <a:accent2>
        <a:srgbClr val="FFBF3D"/>
      </a:accent2>
      <a:accent3>
        <a:srgbClr val="00CFB5"/>
      </a:accent3>
      <a:accent4>
        <a:srgbClr val="52CFE5"/>
      </a:accent4>
      <a:accent5>
        <a:srgbClr val="D41B2C"/>
      </a:accent5>
      <a:accent6>
        <a:srgbClr val="FF854F"/>
      </a:accent6>
      <a:hlink>
        <a:srgbClr val="006EB5"/>
      </a:hlink>
      <a:folHlink>
        <a:srgbClr val="006EB5"/>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U SIA Theme" id="{0CE0C9D4-1794-4ABF-AF23-B01EFC2229C5}" vid="{617CFAFB-DA3C-4C0B-A63E-E2B71598AE75}"/>
    </a:ext>
  </a:extLst>
</a:theme>
</file>

<file path=ppt/theme/theme2.xml><?xml version="1.0" encoding="utf-8"?>
<a:theme xmlns:a="http://schemas.openxmlformats.org/drawingml/2006/main" name="1_NEU SIA Theme">
  <a:themeElements>
    <a:clrScheme name="NEU SIA">
      <a:dk1>
        <a:srgbClr val="385775"/>
      </a:dk1>
      <a:lt1>
        <a:srgbClr val="FFFFFF"/>
      </a:lt1>
      <a:dk2>
        <a:srgbClr val="99A3B0"/>
      </a:dk2>
      <a:lt2>
        <a:srgbClr val="CFC7BF"/>
      </a:lt2>
      <a:accent1>
        <a:srgbClr val="385775"/>
      </a:accent1>
      <a:accent2>
        <a:srgbClr val="FFBF3D"/>
      </a:accent2>
      <a:accent3>
        <a:srgbClr val="00CFB5"/>
      </a:accent3>
      <a:accent4>
        <a:srgbClr val="52CFE5"/>
      </a:accent4>
      <a:accent5>
        <a:srgbClr val="D41B2C"/>
      </a:accent5>
      <a:accent6>
        <a:srgbClr val="FF854F"/>
      </a:accent6>
      <a:hlink>
        <a:srgbClr val="006EB5"/>
      </a:hlink>
      <a:folHlink>
        <a:srgbClr val="006EB5"/>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U SIA Theme" id="{0CE0C9D4-1794-4ABF-AF23-B01EFC2229C5}" vid="{617CFAFB-DA3C-4C0B-A63E-E2B71598AE7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ba3b528c-09ce-48bd-b8c1-d6a0eadb7b7a"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F0682941D4AAE44A98FD03DF83D74DE" ma:contentTypeVersion="15" ma:contentTypeDescription="Create a new document." ma:contentTypeScope="" ma:versionID="e56cd10e64d85c92e0e4fa68058af6c4">
  <xsd:schema xmlns:xsd="http://www.w3.org/2001/XMLSchema" xmlns:xs="http://www.w3.org/2001/XMLSchema" xmlns:p="http://schemas.microsoft.com/office/2006/metadata/properties" xmlns:ns1="http://schemas.microsoft.com/sharepoint/v3" xmlns:ns3="eaf98381-32fb-4cda-97ae-f60537231569" xmlns:ns4="ba3b528c-09ce-48bd-b8c1-d6a0eadb7b7a" targetNamespace="http://schemas.microsoft.com/office/2006/metadata/properties" ma:root="true" ma:fieldsID="453d712bca8b4dd1bc4ea70ce297c189" ns1:_="" ns3:_="" ns4:_="">
    <xsd:import namespace="http://schemas.microsoft.com/sharepoint/v3"/>
    <xsd:import namespace="eaf98381-32fb-4cda-97ae-f60537231569"/>
    <xsd:import namespace="ba3b528c-09ce-48bd-b8c1-d6a0eadb7b7a"/>
    <xsd:element name="properties">
      <xsd:complexType>
        <xsd:sequence>
          <xsd:element name="documentManagement">
            <xsd:complexType>
              <xsd:all>
                <xsd:element ref="ns1:_ip_UnifiedCompliancePolicyProperties" minOccurs="0"/>
                <xsd:element ref="ns1:_ip_UnifiedCompliancePolicyUIAction" minOccurs="0"/>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f98381-32fb-4cda-97ae-f6053723156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SharingHintHash" ma:index="12"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a3b528c-09ce-48bd-b8c1-d6a0eadb7b7a"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C8C966-778B-43A2-9BDE-D67CABE9D324}">
  <ds:schemaRefs>
    <ds:schemaRef ds:uri="http://schemas.microsoft.com/sharepoint/v3/contenttype/forms"/>
  </ds:schemaRefs>
</ds:datastoreItem>
</file>

<file path=customXml/itemProps2.xml><?xml version="1.0" encoding="utf-8"?>
<ds:datastoreItem xmlns:ds="http://schemas.openxmlformats.org/officeDocument/2006/customXml" ds:itemID="{9043F418-8757-4A9C-9AAF-2EFD75A2BEFB}">
  <ds:schemaRefs>
    <ds:schemaRef ds:uri="http://purl.org/dc/terms/"/>
    <ds:schemaRef ds:uri="http://schemas.microsoft.com/office/infopath/2007/PartnerControls"/>
    <ds:schemaRef ds:uri="http://schemas.openxmlformats.org/package/2006/metadata/core-properties"/>
    <ds:schemaRef ds:uri="http://www.w3.org/XML/1998/namespace"/>
    <ds:schemaRef ds:uri="http://schemas.microsoft.com/office/2006/documentManagement/types"/>
    <ds:schemaRef ds:uri="http://schemas.microsoft.com/sharepoint/v3"/>
    <ds:schemaRef ds:uri="http://purl.org/dc/dcmitype/"/>
    <ds:schemaRef ds:uri="http://purl.org/dc/elements/1.1/"/>
    <ds:schemaRef ds:uri="ba3b528c-09ce-48bd-b8c1-d6a0eadb7b7a"/>
    <ds:schemaRef ds:uri="eaf98381-32fb-4cda-97ae-f60537231569"/>
    <ds:schemaRef ds:uri="http://schemas.microsoft.com/office/2006/metadata/properties"/>
  </ds:schemaRefs>
</ds:datastoreItem>
</file>

<file path=customXml/itemProps3.xml><?xml version="1.0" encoding="utf-8"?>
<ds:datastoreItem xmlns:ds="http://schemas.openxmlformats.org/officeDocument/2006/customXml" ds:itemID="{0E1F969A-FEB8-4EC1-8BEC-DE5408784E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af98381-32fb-4cda-97ae-f60537231569"/>
    <ds:schemaRef ds:uri="ba3b528c-09ce-48bd-b8c1-d6a0eadb7b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6306</Words>
  <Application>Microsoft Office PowerPoint</Application>
  <PresentationFormat>Widescreen</PresentationFormat>
  <Paragraphs>349</Paragraphs>
  <Slides>64</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64</vt:i4>
      </vt:variant>
    </vt:vector>
  </HeadingPairs>
  <TitlesOfParts>
    <vt:vector size="74" baseType="lpstr">
      <vt:lpstr>Arial</vt:lpstr>
      <vt:lpstr>Calibri</vt:lpstr>
      <vt:lpstr>Georgia</vt:lpstr>
      <vt:lpstr>Imprint MT Shadow</vt:lpstr>
      <vt:lpstr>Roboto</vt:lpstr>
      <vt:lpstr>Rockwell</vt:lpstr>
      <vt:lpstr>Segoe UI Light</vt:lpstr>
      <vt:lpstr>Wingdings</vt:lpstr>
      <vt:lpstr>NEU SIA Theme</vt:lpstr>
      <vt:lpstr>1_NEU SIA Theme</vt:lpstr>
      <vt:lpstr>Big Data Architecture and Governance</vt:lpstr>
      <vt:lpstr>Wayfair</vt:lpstr>
      <vt:lpstr>Company SWOT Analysis</vt:lpstr>
      <vt:lpstr>Company Name: Wayfair</vt:lpstr>
      <vt:lpstr>Project 1: Efficiently managing Logistics</vt:lpstr>
      <vt:lpstr>Issue Name: Efficiently managing logistics</vt:lpstr>
      <vt:lpstr>Impact Statement</vt:lpstr>
      <vt:lpstr>Project Name: Efficiently managing logistics </vt:lpstr>
      <vt:lpstr>Project Name: Efficiently managing logistics </vt:lpstr>
      <vt:lpstr>Vision Diagram: Efficiently Managing Logistic</vt:lpstr>
      <vt:lpstr>SWOT: Efficiently Managing Logistics</vt:lpstr>
      <vt:lpstr>Impact: Efficiently Managing Logistics</vt:lpstr>
      <vt:lpstr>Budget Distribution and Allocation Management:  Efficiently Managing Logistics</vt:lpstr>
      <vt:lpstr>Return on Investment: Efficiently Managing Logistics</vt:lpstr>
      <vt:lpstr>Resource Planning</vt:lpstr>
      <vt:lpstr>Risk/Issues: Efficiently Managing Logistics</vt:lpstr>
      <vt:lpstr>Project 2: Customer Loyalty</vt:lpstr>
      <vt:lpstr>Issue Name: Customer Loyalty</vt:lpstr>
      <vt:lpstr>Impact Statement</vt:lpstr>
      <vt:lpstr>Project Name: Customer Loyalty </vt:lpstr>
      <vt:lpstr>Project Name: Customer Loyalty</vt:lpstr>
      <vt:lpstr>Vision Diagram: Customer Loyalty</vt:lpstr>
      <vt:lpstr>SWOT: Customer Loyalty</vt:lpstr>
      <vt:lpstr>Impact: Customer Loyalty</vt:lpstr>
      <vt:lpstr>Budget Distribution and Allocation Management:  Customer Loyalty</vt:lpstr>
      <vt:lpstr>Return on Investment: Customer Loyalty</vt:lpstr>
      <vt:lpstr>Resource Planning</vt:lpstr>
      <vt:lpstr>Risk/Issues: Customer Loyalty</vt:lpstr>
      <vt:lpstr>Project Selection</vt:lpstr>
      <vt:lpstr>PowerPoint Presentation</vt:lpstr>
      <vt:lpstr>PowerPoint Presentation</vt:lpstr>
      <vt:lpstr>Impact Score</vt:lpstr>
      <vt:lpstr>PowerPoint Presentation</vt:lpstr>
      <vt:lpstr>FUNCTIONAL REQUIREMENTS</vt:lpstr>
      <vt:lpstr>PowerPoint Presentation</vt:lpstr>
      <vt:lpstr>PowerPoint Presentation</vt:lpstr>
      <vt:lpstr>NON-FUNCTIONAL REQUIREMENTS</vt:lpstr>
      <vt:lpstr>PowerPoint Presentation</vt:lpstr>
      <vt:lpstr>Non-Functional Requirements</vt:lpstr>
      <vt:lpstr>OVERALL STRATEGY</vt:lpstr>
      <vt:lpstr>Overall Strategy</vt:lpstr>
      <vt:lpstr>Overall Strategy</vt:lpstr>
      <vt:lpstr>Technical Vision diagram</vt:lpstr>
      <vt:lpstr>Technical Vision Diagram</vt:lpstr>
      <vt:lpstr>Data Ingestion – Apache Kafka</vt:lpstr>
      <vt:lpstr>Framework– Apache Hadoop</vt:lpstr>
      <vt:lpstr>Data Processing – Apache Spark</vt:lpstr>
      <vt:lpstr>Data Processing – Apache Flink</vt:lpstr>
      <vt:lpstr>Machine Learning – Managing Logistics</vt:lpstr>
      <vt:lpstr>Machine Learning – TensorFlow</vt:lpstr>
      <vt:lpstr>Machine Learning – Demand Forecasting</vt:lpstr>
      <vt:lpstr>Data Storage – MongoDB</vt:lpstr>
      <vt:lpstr>Data Visualization – Tableau</vt:lpstr>
      <vt:lpstr>Advantages of Hadoop Ecosystem</vt:lpstr>
      <vt:lpstr>Project Plan</vt:lpstr>
      <vt:lpstr>Gantt Chart</vt:lpstr>
      <vt:lpstr>Issues and Risks</vt:lpstr>
      <vt:lpstr>Data Collection</vt:lpstr>
      <vt:lpstr>Data Security</vt:lpstr>
      <vt:lpstr>Data Management</vt:lpstr>
      <vt:lpstr>Data Management Key Aspects</vt:lpstr>
      <vt:lpstr>Data Governance</vt:lpstr>
      <vt:lpstr>Data Governance Goals and Benefits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2019-08-06T17:38:00Z</dcterms:created>
  <dcterms:modified xsi:type="dcterms:W3CDTF">2021-05-01T05:46:45Z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0x0101005F0682941D4AAE44A98FD03DF83D74DE</vt:lpwstr>
  </property>
</Properties>
</file>